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jpg" ContentType="image/jpe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4"/>
    <p:sldMasterId id="2147483660" r:id="rId5"/>
  </p:sldMasterIdLst>
  <p:notesMasterIdLst>
    <p:notesMasterId r:id="rId35"/>
  </p:notesMasterIdLst>
  <p:sldIdLst>
    <p:sldId id="256" r:id="rId6"/>
    <p:sldId id="281" r:id="rId7"/>
    <p:sldId id="285" r:id="rId8"/>
    <p:sldId id="258" r:id="rId9"/>
    <p:sldId id="259" r:id="rId10"/>
    <p:sldId id="260" r:id="rId11"/>
    <p:sldId id="261" r:id="rId12"/>
    <p:sldId id="262" r:id="rId13"/>
    <p:sldId id="286" r:id="rId14"/>
    <p:sldId id="263" r:id="rId15"/>
    <p:sldId id="264" r:id="rId16"/>
    <p:sldId id="265" r:id="rId17"/>
    <p:sldId id="266" r:id="rId18"/>
    <p:sldId id="267" r:id="rId19"/>
    <p:sldId id="268" r:id="rId20"/>
    <p:sldId id="287" r:id="rId21"/>
    <p:sldId id="269" r:id="rId22"/>
    <p:sldId id="270" r:id="rId23"/>
    <p:sldId id="271" r:id="rId24"/>
    <p:sldId id="288" r:id="rId25"/>
    <p:sldId id="272" r:id="rId26"/>
    <p:sldId id="273" r:id="rId27"/>
    <p:sldId id="274" r:id="rId28"/>
    <p:sldId id="275" r:id="rId29"/>
    <p:sldId id="289" r:id="rId30"/>
    <p:sldId id="276" r:id="rId31"/>
    <p:sldId id="277" r:id="rId32"/>
    <p:sldId id="278" r:id="rId33"/>
    <p:sldId id="305" r:id="rId34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r:id="rId49" roundtripDataSignature="AMtx7mhTzj2Qif7oOG73a9ElJZTW7yzqEw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" initials="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49"/>
    <p:restoredTop sz="71959"/>
  </p:normalViewPr>
  <p:slideViewPr>
    <p:cSldViewPr snapToGrid="0">
      <p:cViewPr>
        <p:scale>
          <a:sx n="91" d="100"/>
          <a:sy n="91" d="100"/>
        </p:scale>
        <p:origin x="1200" y="24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49" Type="http://customschemas.google.com/relationships/presentationmetadata" Target="metadata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50" Type="http://schemas.openxmlformats.org/officeDocument/2006/relationships/commentAuthors" Target="commentAuthors.xml"/><Relationship Id="rId51" Type="http://schemas.openxmlformats.org/officeDocument/2006/relationships/presProps" Target="presProps.xml"/><Relationship Id="rId52" Type="http://schemas.openxmlformats.org/officeDocument/2006/relationships/viewProps" Target="viewProps.xml"/><Relationship Id="rId53" Type="http://schemas.openxmlformats.org/officeDocument/2006/relationships/theme" Target="theme/theme1.xml"/><Relationship Id="rId54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Master" Target="slideMasters/slideMaster2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Relationship Id="rId9" Type="http://schemas.openxmlformats.org/officeDocument/2006/relationships/slide" Target="slides/slide4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3" Type="http://schemas.openxmlformats.org/officeDocument/2006/relationships/slide" Target="slides/slide28.xml"/><Relationship Id="rId34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nl-NL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‹nr.›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Relationship Id="rId3" Type="http://schemas.openxmlformats.org/officeDocument/2006/relationships/hyperlink" Target="https://vimeo.com/299691645" TargetMode="Externa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1" name="Google Shape;161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62" name="Google Shape;162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 sz="1200">
                <a:latin typeface="Calibri"/>
                <a:ea typeface="Calibri"/>
                <a:cs typeface="Calibri"/>
                <a:sym typeface="Calibri"/>
              </a:rPr>
              <a:t>1</a:t>
            </a:fld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nl-N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 groepjes gaan</a:t>
            </a:r>
            <a:r>
              <a:rPr lang="nl-NL" sz="1200" b="0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verder aan de slag met het systeem dat ze gevisualiseerd hebben op de flap (verbanden tussen centraal probleem </a:t>
            </a:r>
            <a:r>
              <a:rPr lang="mr-IN" sz="1200" b="0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–</a:t>
            </a:r>
            <a:r>
              <a:rPr lang="nl-NL" sz="1200" b="0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oorzaken  - gevolgen).</a:t>
            </a: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nl-NL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 P </a:t>
            </a:r>
            <a:r>
              <a:rPr lang="nl-N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</a:t>
            </a:r>
            <a:r>
              <a:rPr lang="nl-NL" sz="1200" b="0" i="0" u="none" strike="noStrike" cap="none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people</a:t>
            </a:r>
            <a:r>
              <a:rPr lang="nl-NL" sz="1200" b="0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mr-IN" sz="1200" b="0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–</a:t>
            </a:r>
            <a:r>
              <a:rPr lang="nl-NL" sz="1200" b="0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nl-NL" sz="1200" b="0" i="0" u="none" strike="noStrike" cap="none" baseline="0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planet</a:t>
            </a:r>
            <a:r>
              <a:rPr lang="nl-NL" sz="1200" b="0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mr-IN" sz="1200" b="0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–</a:t>
            </a:r>
            <a:r>
              <a:rPr lang="nl-NL" sz="1200" b="0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nl-NL" sz="1200" b="0" i="0" u="none" strike="noStrike" cap="none" baseline="0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profit</a:t>
            </a:r>
            <a:r>
              <a:rPr lang="nl-NL" sz="1200" b="0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 </a:t>
            </a:r>
            <a:r>
              <a:rPr lang="nl-N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wordt </a:t>
            </a:r>
            <a:r>
              <a:rPr lang="nl-NL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 het groepje een denkoefening gedaan: </a:t>
            </a:r>
            <a:r>
              <a:rPr lang="nl-N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komen</a:t>
            </a:r>
            <a:r>
              <a:rPr lang="nl-NL" sz="1200" b="0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de drie P’s aan bod in het opgebouwde systeem? De richtvragen op de slide kunnen helpen om het duurzaamheidsprobleem te benaderen vanuit de verschillende duurzaamheidspijlers en eventueel verder aan te vullen.</a:t>
            </a: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lang="nl-NL" sz="1200" b="0" i="0" u="none" strike="noStrike" cap="none" dirty="0" smtClean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nl-N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 groepje</a:t>
            </a:r>
            <a:r>
              <a:rPr lang="nl-NL" sz="1200" b="0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voorzie je enkele </a:t>
            </a:r>
            <a:r>
              <a:rPr lang="nl-N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grijze mannetjes: </a:t>
            </a:r>
            <a:r>
              <a:rPr lang="nl-NL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tracht vanuit iedere invalshoek een grijs mannetje (iemand die met het probleem verbonden is ) </a:t>
            </a:r>
            <a:r>
              <a:rPr lang="nl-N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toe </a:t>
            </a:r>
            <a:r>
              <a:rPr lang="nl-NL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 </a:t>
            </a:r>
            <a:r>
              <a:rPr lang="nl-N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voegen aan </a:t>
            </a:r>
            <a:r>
              <a:rPr lang="nl-NL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het opgebouwde systeem</a:t>
            </a:r>
            <a:r>
              <a:rPr lang="nl-N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Wie is er allemaal betrokken in het systeem? </a:t>
            </a:r>
            <a:r>
              <a:rPr lang="nl-BE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bv. een consument, afvalverwerker, inwoner Barcelona, werknemer vliegtuigmaatschappij, politieker, activist, naaister i.h. zuiden, leerkracht, </a:t>
            </a:r>
            <a:r>
              <a:rPr lang="nl-BE" sz="1200" b="1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…</a:t>
            </a:r>
            <a:endParaRPr lang="nl-BE" sz="1200" b="0" i="0" u="none" strike="noStrike" cap="none" dirty="0" smtClean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200" b="1" i="0" u="none" strike="noStrike" cap="none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2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1" name="Google Shape;271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nl-BE" sz="1200" b="1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Optioneel (indien er voldoende tijd is):</a:t>
            </a: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nl-BE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Tijd en ruimte als extra ‘bril’ om naar het duurzaamheidsprobleem</a:t>
            </a:r>
            <a:r>
              <a:rPr lang="nl-BE" sz="1200" b="0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te kijken.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200" b="0" i="0" u="none" strike="noStrike" cap="none" dirty="0">
              <a:solidFill>
                <a:schemeClr val="bg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2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3" name="Google Shape;283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2" name="Google Shape;302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nl-NL" b="1" dirty="0" smtClean="0">
                <a:sym typeface="Arial"/>
              </a:rPr>
              <a:t>Welke SDG kan je koppelen aan het centrale duurzaamheidsprobleem?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nl-NL" dirty="0" smtClean="0">
                <a:sym typeface="Arial"/>
              </a:rPr>
              <a:t>Per groepje trekt elke deelnemer 1 SDG</a:t>
            </a:r>
            <a:r>
              <a:rPr lang="nl-NL" baseline="0" dirty="0" smtClean="0">
                <a:sym typeface="Arial"/>
              </a:rPr>
              <a:t> uit een enveloppe (of geef je een SDG), ze gaan na op welke manier ze deze SDG kunnen koppelen aan het centrale duurzaamheidsprobleem. </a:t>
            </a:r>
            <a:r>
              <a:rPr lang="nl-NL" baseline="0" dirty="0" err="1" smtClean="0">
                <a:sym typeface="Arial"/>
              </a:rPr>
              <a:t>SDG’s</a:t>
            </a:r>
            <a:r>
              <a:rPr lang="nl-NL" baseline="0" dirty="0" smtClean="0">
                <a:sym typeface="Arial"/>
              </a:rPr>
              <a:t> die ze kunnen koppelen aan het duurzaamheidsprobleem kleven ze op de flap met het onderzochte systeem.</a:t>
            </a:r>
            <a:endParaRPr lang="nl-NL" dirty="0" smtClean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2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2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3" name="Google Shape;303;p1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nl-NL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12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13" name="Google Shape;313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nl-BE" sz="1200" b="1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Plenaire</a:t>
            </a:r>
            <a:r>
              <a:rPr lang="nl-BE" sz="1200" b="1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synthese </a:t>
            </a:r>
            <a:r>
              <a:rPr lang="nl-N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van </a:t>
            </a:r>
            <a:r>
              <a:rPr lang="nl-NL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 eerste fase van de EDO </a:t>
            </a:r>
            <a:r>
              <a:rPr lang="nl-N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carrousel, </a:t>
            </a:r>
            <a:r>
              <a:rPr lang="nl-NL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waarin het </a:t>
            </a:r>
            <a:r>
              <a:rPr lang="nl-N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‘duurzaamheidsprobleem</a:t>
            </a:r>
            <a:r>
              <a:rPr lang="nl-NL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’ verkend en gevisualiseerd wordt. </a:t>
            </a:r>
            <a:endParaRPr dirty="0"/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nl-NL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Wat valt er op als je naar het </a:t>
            </a:r>
            <a:r>
              <a:rPr lang="nl-N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schema (gevisualiseerde</a:t>
            </a:r>
            <a:r>
              <a:rPr lang="nl-NL" sz="1200" b="0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nl-N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systeem op de flap) op </a:t>
            </a:r>
            <a:r>
              <a:rPr lang="nl-NL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kijkt?</a:t>
            </a:r>
            <a:endParaRPr dirty="0"/>
          </a:p>
          <a:p>
            <a: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nl-NL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Wat is het een probleem? Wat valt je op?</a:t>
            </a:r>
            <a:endParaRPr dirty="0"/>
          </a:p>
          <a:p>
            <a: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nl-NL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Waarom is het niet zomaar oplosbaar?</a:t>
            </a:r>
            <a:endParaRPr dirty="0"/>
          </a:p>
          <a:p>
            <a: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nl-N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Wat zijn kenmerken </a:t>
            </a:r>
            <a:r>
              <a:rPr lang="nl-NL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van een duurzaamheidsprobleem?</a:t>
            </a:r>
            <a:endParaRPr dirty="0"/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nl-NL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Opletten! </a:t>
            </a:r>
            <a:r>
              <a:rPr lang="nl-N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Duurzaamheidskwesties die je met leerlingen verkent kunnen </a:t>
            </a:r>
            <a:r>
              <a:rPr lang="nl-NL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ook zeer klein zijn, </a:t>
            </a:r>
            <a:r>
              <a:rPr lang="nl-N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bv. op </a:t>
            </a:r>
            <a:r>
              <a:rPr lang="nl-NL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niveau van de basisschool. Is niet alleen veraf. Bv. </a:t>
            </a:r>
            <a:r>
              <a:rPr lang="nl-NL" sz="12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afval-problematiek</a:t>
            </a:r>
            <a:r>
              <a:rPr lang="nl-NL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op school</a:t>
            </a:r>
            <a:r>
              <a:rPr lang="nl-N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Belangrijk voor de betrokkenheid</a:t>
            </a:r>
            <a:r>
              <a:rPr lang="nl-NL" sz="1200" b="0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van de leerlingen!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200" b="1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4" name="Google Shape;314;p1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nl-NL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13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9" name="Google Shape;329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nl-BE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 deze oefening verkennen de deelnemers</a:t>
            </a:r>
            <a:r>
              <a:rPr lang="nl-BE" sz="1200" b="0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wat hun plek in het systeem is? M.a.w. </a:t>
            </a:r>
            <a:r>
              <a:rPr lang="nl-N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waar kunnen zij (als volwassen persoon,</a:t>
            </a:r>
            <a:r>
              <a:rPr lang="nl-NL" sz="1200" b="0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burger, leerkracht)</a:t>
            </a:r>
            <a:r>
              <a:rPr lang="nl-N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nl-NL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invloed uitoefenen op het systeem? Dit kan zowel in positieve als negatieve zin zijn</a:t>
            </a:r>
            <a:r>
              <a:rPr lang="nl-N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nl-N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 deelnemers krijgen enkele ‘rode persoontjes’, om beurt kleven ze de </a:t>
            </a:r>
            <a:r>
              <a:rPr lang="nl-NL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rode persoontjes op het schema en motiveren </a:t>
            </a:r>
            <a:r>
              <a:rPr lang="nl-N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ze waarom </a:t>
            </a:r>
            <a:r>
              <a:rPr lang="nl-NL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ze die daar </a:t>
            </a:r>
            <a:r>
              <a:rPr lang="nl-N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kleven (bv. bij oorzaken, gevolgen,</a:t>
            </a:r>
            <a:r>
              <a:rPr lang="nl-NL" sz="1200" b="0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mr-IN" sz="1200" b="0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…</a:t>
            </a:r>
            <a:r>
              <a:rPr lang="nl-BE" sz="1200" b="0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  <a:r>
              <a:rPr lang="nl-N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2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2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0" name="Google Shape;330;p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nl-NL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14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42" name="Google Shape;342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nl-NL" dirty="0" smtClean="0"/>
              <a:t>Reflectie:</a:t>
            </a:r>
            <a:r>
              <a:rPr lang="nl-NL" baseline="0" dirty="0" smtClean="0"/>
              <a:t> vraag aan de deelnemers om terug te blikken op de voorbije oefeningen. Wat hebben ze gedaan en waarom? Wat zou het doel zijn van deze methodieken?</a:t>
            </a:r>
            <a:r>
              <a:rPr lang="nl-NL" dirty="0" smtClean="0"/>
              <a:t> </a:t>
            </a: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nl-NL" dirty="0" smtClean="0"/>
              <a:t>Verzamel</a:t>
            </a:r>
            <a:r>
              <a:rPr lang="nl-NL" baseline="0" dirty="0" smtClean="0"/>
              <a:t> staakwoorden</a:t>
            </a:r>
            <a:r>
              <a:rPr lang="nl-NL" dirty="0" smtClean="0"/>
              <a:t> op het bord.</a:t>
            </a: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343" name="Google Shape;343;p1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nl-NL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15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3" name="Google Shape;263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nl-NL" dirty="0" smtClean="0"/>
              <a:t>Reflectie:</a:t>
            </a:r>
            <a:r>
              <a:rPr lang="nl-NL" baseline="0" dirty="0" smtClean="0"/>
              <a:t> vraag aan de deelnemers om terug te blikken op de voorbije oefeningen. Wat hebben ze gedaan en waarom? Wat zou het doel zijn van deze methodieken?</a:t>
            </a:r>
            <a:r>
              <a:rPr lang="nl-NL" dirty="0" smtClean="0"/>
              <a:t> </a:t>
            </a: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nl-NL" dirty="0" smtClean="0"/>
              <a:t>Verzamel</a:t>
            </a:r>
            <a:r>
              <a:rPr lang="nl-NL" baseline="0" dirty="0" smtClean="0"/>
              <a:t> staakwoorden</a:t>
            </a:r>
            <a:r>
              <a:rPr lang="nl-NL" dirty="0" smtClean="0"/>
              <a:t> op het bord.</a:t>
            </a:r>
            <a:endParaRPr lang="nl-NL" dirty="0"/>
          </a:p>
        </p:txBody>
      </p:sp>
      <p:sp>
        <p:nvSpPr>
          <p:cNvPr id="264" name="Google Shape;264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nl-NL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16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1391455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50" name="Google Shape;350;p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nl-BE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Tijdens deze oefening</a:t>
            </a:r>
            <a:r>
              <a:rPr lang="nl-BE" sz="1200" b="0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gaan de deelnemers in debat vanuit een specifieke persona.</a:t>
            </a: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nl-BE" sz="1200" b="0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Iedere deelnemer </a:t>
            </a:r>
            <a:r>
              <a:rPr lang="nl-N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krijgt </a:t>
            </a:r>
            <a:r>
              <a:rPr lang="nl-NL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een fiche met </a:t>
            </a:r>
            <a:r>
              <a:rPr lang="nl-N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een omschrijving van zijn </a:t>
            </a:r>
            <a:r>
              <a:rPr lang="nl-NL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of haar </a:t>
            </a:r>
            <a:r>
              <a:rPr lang="nl-N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persona. Ze krijgen</a:t>
            </a:r>
            <a:r>
              <a:rPr lang="nl-NL" sz="1200" b="0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5 minuten om de fiche te lezen en zich voor te bereiden op het debat aan de hand van de centrale stelling.</a:t>
            </a: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nl-N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Eén </a:t>
            </a:r>
            <a:r>
              <a:rPr lang="nl-NL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iemand </a:t>
            </a:r>
            <a:r>
              <a:rPr lang="nl-N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 groepje neemt de rol van moderator op en leest de fiche van de moderator.</a:t>
            </a: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nl-N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Tijdens</a:t>
            </a:r>
            <a:r>
              <a:rPr lang="nl-NL" sz="1200" b="0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het debat leeft iedereen zich in in zijn/haar personage en brengt </a:t>
            </a:r>
            <a:r>
              <a:rPr lang="nl-N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argumenten naar voor.</a:t>
            </a: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1" name="Google Shape;351;p1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nl-NL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17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62" name="Google Shape;362;p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nl-NL" sz="1200" b="1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Plenaire reflectie op het verloop van</a:t>
            </a:r>
            <a:r>
              <a:rPr lang="nl-NL" sz="1200" b="1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het debat.</a:t>
            </a: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nl-N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Er </a:t>
            </a:r>
            <a:r>
              <a:rPr lang="nl-NL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wordt besproken hoe het was </a:t>
            </a:r>
            <a:r>
              <a:rPr lang="nl-N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om zich in te leven in een personage, en </a:t>
            </a:r>
            <a:r>
              <a:rPr lang="nl-NL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of die samenvalt met de eigen waarden?</a:t>
            </a:r>
            <a:endParaRPr dirty="0"/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nl-NL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 moderator getuigt </a:t>
            </a:r>
            <a:r>
              <a:rPr lang="nl-N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hoe het gesprek is verlopen aan </a:t>
            </a:r>
            <a:r>
              <a:rPr lang="nl-NL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 hand van de vijf vingers </a:t>
            </a:r>
            <a:r>
              <a:rPr lang="nl-N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 andere</a:t>
            </a:r>
            <a:r>
              <a:rPr lang="nl-NL" sz="1200" b="0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info </a:t>
            </a:r>
            <a:r>
              <a:rPr lang="nl-N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op </a:t>
            </a:r>
            <a:r>
              <a:rPr lang="nl-NL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 </a:t>
            </a:r>
            <a:r>
              <a:rPr lang="nl-N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fiche.</a:t>
            </a:r>
            <a:endParaRPr dirty="0"/>
          </a:p>
        </p:txBody>
      </p:sp>
      <p:sp>
        <p:nvSpPr>
          <p:cNvPr id="363" name="Google Shape;363;p1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nl-NL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18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Google Shape;373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74" name="Google Shape;374;p1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nl-NL" dirty="0" smtClean="0"/>
              <a:t>Reflectie:</a:t>
            </a:r>
            <a:r>
              <a:rPr lang="nl-NL" baseline="0" dirty="0" smtClean="0"/>
              <a:t> vraag aan de deelnemers om terug te blikken op de voorbije oefeningen. Wat hebben ze gedaan en waarom? Wat zou het doel zijn van deze methodieken?</a:t>
            </a:r>
            <a:r>
              <a:rPr lang="nl-NL" dirty="0" smtClean="0"/>
              <a:t> </a:t>
            </a: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nl-NL" dirty="0" smtClean="0"/>
              <a:t>Verzamel</a:t>
            </a:r>
            <a:r>
              <a:rPr lang="nl-NL" baseline="0" dirty="0" smtClean="0"/>
              <a:t> staakwoorden</a:t>
            </a:r>
            <a:r>
              <a:rPr lang="nl-NL" dirty="0" smtClean="0"/>
              <a:t> op het bord.</a:t>
            </a: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375" name="Google Shape;375;p1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nl-NL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19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cap="none" dirty="0" err="1" smtClean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Optioneel</a:t>
            </a:r>
            <a:r>
              <a:rPr lang="en-US" sz="1200" b="0" i="0" u="none" strike="noStrike" cap="none" dirty="0" smtClean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: start de </a:t>
            </a:r>
            <a:r>
              <a:rPr lang="en-US" sz="1200" b="0" i="0" u="none" strike="noStrike" cap="none" dirty="0" err="1" smtClean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sessie</a:t>
            </a:r>
            <a:r>
              <a:rPr lang="en-US" sz="1200" b="0" i="0" u="none" strike="noStrike" cap="none" dirty="0" smtClean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met </a:t>
            </a:r>
            <a:r>
              <a:rPr lang="en-US" sz="1200" b="0" i="0" u="none" strike="noStrike" cap="none" dirty="0" err="1" smtClean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dit</a:t>
            </a:r>
            <a:r>
              <a:rPr lang="en-US" sz="1200" b="0" i="0" u="none" strike="noStrike" cap="none" dirty="0" smtClean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b="0" i="0" u="none" strike="noStrike" cap="none" dirty="0" err="1" smtClean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filmpje</a:t>
            </a:r>
            <a:r>
              <a:rPr lang="en-US" sz="1200" b="0" i="0" u="none" strike="noStrike" cap="none" baseline="0" dirty="0" smtClean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over de </a:t>
            </a:r>
            <a:r>
              <a:rPr lang="en-US" sz="1200" b="0" i="0" u="none" strike="noStrike" cap="none" baseline="0" dirty="0" err="1" smtClean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duurzame</a:t>
            </a:r>
            <a:r>
              <a:rPr lang="en-US" sz="1200" b="0" i="0" u="none" strike="noStrike" cap="none" baseline="0" dirty="0" smtClean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b="0" i="0" u="none" strike="noStrike" cap="none" baseline="0" dirty="0" err="1" smtClean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ontwikkelingsdoelstellingen</a:t>
            </a:r>
            <a:r>
              <a:rPr lang="en-US" sz="1200" b="0" i="0" u="none" strike="noStrike" cap="none" baseline="0" dirty="0" smtClean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:</a:t>
            </a:r>
            <a:endParaRPr lang="en-US" sz="1200" b="0" i="0" u="none" strike="noStrike" cap="none" dirty="0" smtClean="0">
              <a:solidFill>
                <a:schemeClr val="dk1"/>
              </a:solidFill>
              <a:effectLst/>
              <a:latin typeface="Calibri"/>
              <a:ea typeface="Calibri"/>
              <a:cs typeface="Calibri"/>
              <a:sym typeface="Calibri"/>
              <a:hlinkClick r:id="rId3"/>
            </a:endParaRPr>
          </a:p>
          <a:p>
            <a:endParaRPr lang="en-US" sz="1200" b="0" i="0" u="none" strike="noStrike" cap="none" dirty="0" smtClean="0">
              <a:solidFill>
                <a:schemeClr val="dk1"/>
              </a:solidFill>
              <a:effectLst/>
              <a:latin typeface="Calibri"/>
              <a:ea typeface="Calibri"/>
              <a:cs typeface="Calibri"/>
              <a:sym typeface="Calibri"/>
              <a:hlinkClick r:id="rId3"/>
            </a:endParaRPr>
          </a:p>
          <a:p>
            <a:r>
              <a:rPr lang="en-US" sz="1200" b="0" i="0" u="none" strike="noStrike" cap="none" dirty="0" smtClean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  <a:hlinkClick r:id="rId3"/>
              </a:rPr>
              <a:t>Filmpje</a:t>
            </a:r>
            <a:r>
              <a:rPr lang="en-US" sz="1200" b="0" i="0" u="none" strike="noStrike" cap="none" baseline="0" dirty="0" smtClean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  <a:hlinkClick r:id="rId3"/>
              </a:rPr>
              <a:t> SDG’s kleur bekennen:</a:t>
            </a:r>
            <a:endParaRPr lang="en-US" sz="1200" b="0" i="0" u="none" strike="noStrike" cap="none" dirty="0" smtClean="0">
              <a:solidFill>
                <a:schemeClr val="dk1"/>
              </a:solidFill>
              <a:effectLst/>
              <a:latin typeface="Calibri"/>
              <a:ea typeface="Calibri"/>
              <a:cs typeface="Calibri"/>
              <a:sym typeface="Calibri"/>
              <a:hlinkClick r:id=""/>
            </a:endParaRPr>
          </a:p>
          <a:p>
            <a:r>
              <a:rPr lang="en-US" sz="1200" b="0" i="0" u="none" strike="noStrike" cap="none" dirty="0" smtClean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  <a:hlinkClick r:id=""/>
              </a:rPr>
              <a:t>https://vimeo.com/299691645</a:t>
            </a:r>
            <a:endParaRPr lang="en-US" sz="1200" b="0" i="0" u="none" strike="noStrike" cap="none" dirty="0" smtClean="0">
              <a:solidFill>
                <a:schemeClr val="dk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  <a:p>
            <a:endParaRPr lang="en-US" sz="1200" b="0" i="0" u="none" strike="noStrike" cap="none" dirty="0" smtClean="0">
              <a:solidFill>
                <a:schemeClr val="dk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  <a:p>
            <a:r>
              <a:rPr lang="en-US" sz="1200" b="0" i="0" u="none" strike="noStrike" cap="none" dirty="0" smtClean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https://</a:t>
            </a:r>
            <a:r>
              <a:rPr lang="en-US" sz="1200" b="0" i="0" u="none" strike="noStrike" cap="none" dirty="0" err="1" smtClean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www.klascement.net</a:t>
            </a:r>
            <a:r>
              <a:rPr lang="en-US" sz="1200" b="0" i="0" u="none" strike="noStrike" cap="none" dirty="0" smtClean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/video/78530/worlds-largest-lesson-</a:t>
            </a:r>
            <a:r>
              <a:rPr lang="en-US" sz="1200" b="0" i="0" u="none" strike="noStrike" cap="none" dirty="0" err="1" smtClean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actievoorbeelden</a:t>
            </a:r>
            <a:r>
              <a:rPr lang="en-US" sz="1200" b="0" i="0" u="none" strike="noStrike" cap="none" dirty="0" smtClean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-</a:t>
            </a:r>
            <a:r>
              <a:rPr lang="en-US" sz="1200" b="0" i="0" u="none" strike="noStrike" cap="none" dirty="0" err="1" smtClean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duurzame-ontwikkeling</a:t>
            </a:r>
            <a:r>
              <a:rPr lang="en-US" sz="1200" b="0" i="0" u="none" strike="noStrike" cap="none" dirty="0" smtClean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/</a:t>
            </a:r>
          </a:p>
          <a:p>
            <a:endParaRPr lang="en-US" sz="1200" b="0" i="0" u="none" strike="noStrike" cap="none" dirty="0" smtClean="0">
              <a:solidFill>
                <a:schemeClr val="dk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  <a:p>
            <a:endParaRPr lang="en-US" sz="1200" b="0" i="0" u="none" strike="noStrike" cap="none" dirty="0" smtClean="0">
              <a:solidFill>
                <a:schemeClr val="dk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-TR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 lang="tr-TR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2518503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3" name="Google Shape;263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nl-NL" dirty="0" smtClean="0"/>
              <a:t>Reflectie:</a:t>
            </a:r>
            <a:r>
              <a:rPr lang="nl-NL" baseline="0" dirty="0" smtClean="0"/>
              <a:t> vraag aan de deelnemers om terug te blikken op de voorbije oefeningen. Wat hebben ze gedaan en waarom? Wat zou het doel zijn van deze methodieken?</a:t>
            </a:r>
            <a:r>
              <a:rPr lang="nl-NL" dirty="0" smtClean="0"/>
              <a:t> </a:t>
            </a: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nl-NL" dirty="0" smtClean="0"/>
              <a:t>Verzamel</a:t>
            </a:r>
            <a:r>
              <a:rPr lang="nl-NL" baseline="0" dirty="0" smtClean="0"/>
              <a:t> staakwoorden</a:t>
            </a:r>
            <a:r>
              <a:rPr lang="nl-NL" dirty="0" smtClean="0"/>
              <a:t> op het bord.</a:t>
            </a:r>
          </a:p>
        </p:txBody>
      </p:sp>
      <p:sp>
        <p:nvSpPr>
          <p:cNvPr id="264" name="Google Shape;264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nl-NL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20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1792064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82" name="Google Shape;382;p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nl-N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Iedere deelnemer </a:t>
            </a:r>
            <a:r>
              <a:rPr lang="nl-NL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denkt individueel </a:t>
            </a:r>
            <a:r>
              <a:rPr lang="nl-N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na over </a:t>
            </a:r>
            <a:r>
              <a:rPr lang="nl-NL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een droom dat hij/zij heeft </a:t>
            </a:r>
            <a:r>
              <a:rPr lang="nl-N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gekoppeld</a:t>
            </a:r>
            <a:r>
              <a:rPr lang="nl-NL" sz="1200" b="0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aan het</a:t>
            </a:r>
            <a:r>
              <a:rPr lang="nl-N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nl-NL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onderzochte </a:t>
            </a:r>
            <a:r>
              <a:rPr lang="nl-N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duurzaamheidsprobleem.</a:t>
            </a:r>
            <a:r>
              <a:rPr lang="nl-NL" sz="1200" b="0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Ze noteren deze droom op een post-it. Probeer de droom zo concreet mogelijk te maken door bv. hier een bepaald gedrag aan te koppelen.</a:t>
            </a:r>
            <a:endParaRPr dirty="0"/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nl-N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Daarna voegen ze de </a:t>
            </a:r>
            <a:r>
              <a:rPr lang="nl-NL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post-</a:t>
            </a:r>
            <a:r>
              <a:rPr lang="nl-NL" sz="12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it</a:t>
            </a:r>
            <a:r>
              <a:rPr lang="nl-NL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toe op de droomwolk (zie A3 blad) en </a:t>
            </a:r>
            <a:r>
              <a:rPr lang="nl-N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delen</a:t>
            </a:r>
            <a:r>
              <a:rPr lang="nl-NL" sz="1200" b="0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ze</a:t>
            </a:r>
            <a:r>
              <a:rPr lang="nl-N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nl-NL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deze droom </a:t>
            </a:r>
            <a:r>
              <a:rPr lang="nl-N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met elkaar.</a:t>
            </a:r>
            <a:endParaRPr dirty="0"/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nl-NL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Een droom hoeft niet haalbaar te zijn. </a:t>
            </a:r>
            <a:r>
              <a:rPr lang="nl-N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Het kan iets op </a:t>
            </a:r>
            <a:r>
              <a:rPr lang="nl-NL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heel lange termijn zijn. </a:t>
            </a:r>
            <a:r>
              <a:rPr lang="nl-N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Het is wel </a:t>
            </a:r>
            <a:r>
              <a:rPr lang="nl-NL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belangrijk dat het </a:t>
            </a:r>
            <a:r>
              <a:rPr lang="nl-N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om een </a:t>
            </a:r>
            <a:r>
              <a:rPr lang="nl-NL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eigen droom </a:t>
            </a:r>
            <a:r>
              <a:rPr lang="nl-N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gaat </a:t>
            </a:r>
            <a:r>
              <a:rPr lang="nl-NL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(autonome motivatie).</a:t>
            </a:r>
            <a:endParaRPr dirty="0"/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nl-NL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 groep kiest </a:t>
            </a:r>
            <a:r>
              <a:rPr lang="nl-N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gezamenlijk </a:t>
            </a:r>
            <a:r>
              <a:rPr lang="nl-NL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één droom waarop </a:t>
            </a:r>
            <a:r>
              <a:rPr lang="nl-N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verder wordt gewerkt </a:t>
            </a:r>
            <a:r>
              <a:rPr lang="nl-NL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(vanuit een ‘gemeenschappelijke’ droom).</a:t>
            </a:r>
            <a:endParaRPr dirty="0"/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3" name="Google Shape;383;p1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nl-NL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21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97" name="Google Shape;397;p1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nl-BE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 groepje wordt nagedacht wat er nodig is om deze droom te bereiken.</a:t>
            </a: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nl-N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 de middelste kolom noteren ze ‘voorwaarden’ die </a:t>
            </a:r>
            <a:r>
              <a:rPr lang="nl-NL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nodig zijn om de geselecteerde droom mogelijk te maken. Dit kan dus nog los van eigen acties staan.</a:t>
            </a:r>
            <a:endParaRPr dirty="0"/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nl-N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Bv. </a:t>
            </a:r>
            <a:r>
              <a:rPr lang="nl-NL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vanuit een droom om geen vliegtuigen meer nodig te hebben </a:t>
            </a:r>
            <a:r>
              <a:rPr lang="nl-N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om te reizen, kan </a:t>
            </a:r>
            <a:r>
              <a:rPr lang="nl-NL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er bedacht worden: 1. andere reisformules 2. andere verwachtingen over reizen (als consument) 3. </a:t>
            </a:r>
            <a:r>
              <a:rPr lang="nl-N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vliegen </a:t>
            </a:r>
            <a:r>
              <a:rPr lang="nl-NL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duurder maken.</a:t>
            </a:r>
            <a:endParaRPr dirty="0"/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nl-N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Tip: probeer de groepjes</a:t>
            </a:r>
            <a:r>
              <a:rPr lang="nl-NL" sz="1200" b="0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te stimuleren om vanuit verschillende niveaus te denken, bv. voorwaarden op individueel niveau, op politiek niveau, op economisch vlak, </a:t>
            </a:r>
            <a:r>
              <a:rPr lang="mr-IN" sz="1200" b="0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…</a:t>
            </a:r>
            <a:endParaRPr lang="nl-BE" sz="1200" b="0" i="0" u="none" strike="noStrike" cap="none" baseline="0" dirty="0" smtClean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nl-BE" sz="1200" b="0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Tenslotte selecteren ze </a:t>
            </a:r>
            <a:r>
              <a:rPr lang="nl-N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 </a:t>
            </a:r>
            <a:r>
              <a:rPr lang="nl-NL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voorwaarde waarop ze als groep zullen verder werken.</a:t>
            </a: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2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8" name="Google Shape;398;p1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nl-NL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22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Google Shape;414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15" name="Google Shape;415;p1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nl-BE" sz="12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Tijdens deze oefening worden</a:t>
            </a:r>
            <a:r>
              <a:rPr lang="nl-BE" sz="1200" b="0" i="0" u="none" strike="noStrike" cap="none" baseline="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nl-NL" sz="12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individueel </a:t>
            </a:r>
            <a:r>
              <a:rPr lang="nl-NL" sz="1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acties geformuleerd die </a:t>
            </a:r>
            <a:r>
              <a:rPr lang="nl-NL" sz="12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ze </a:t>
            </a:r>
            <a:r>
              <a:rPr lang="nl-NL" sz="1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nu </a:t>
            </a:r>
            <a:r>
              <a:rPr lang="nl-NL" sz="12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al zelf </a:t>
            </a:r>
            <a:r>
              <a:rPr lang="nl-NL" sz="1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zien zitten </a:t>
            </a:r>
            <a:r>
              <a:rPr lang="nl-NL" sz="12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op korte termijn ((‘dit kan en wil ik doen’).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nl-NL" sz="12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Elke deelnemer krijgt een A4 die ze in 4 vakjes verdelen. Via een creatieve denkoefening</a:t>
            </a:r>
            <a:r>
              <a:rPr lang="nl-NL" sz="1200" b="0" i="0" u="none" strike="noStrike" cap="none" baseline="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bedenken ze individueel 4 verschillende acties.</a:t>
            </a:r>
            <a:endParaRPr lang="nl-NL" sz="1200" b="0" i="0" u="none" strike="noStrike" cap="none" dirty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nl-BE" sz="12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Ze formuleren of maken een kleine</a:t>
            </a:r>
            <a:r>
              <a:rPr lang="nl-BE" sz="1200" b="0" i="0" u="none" strike="noStrike" cap="none" baseline="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schets van de actie.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2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nl-NL" sz="12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Enkele voorbeelden van ‘actiemogelijkheden’, dit </a:t>
            </a:r>
            <a:r>
              <a:rPr lang="nl-NL" sz="1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kan </a:t>
            </a:r>
            <a:r>
              <a:rPr lang="nl-NL" sz="12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zeer divers zijn</a:t>
            </a:r>
            <a:r>
              <a:rPr lang="nl-NL" sz="1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  <a:endParaRPr dirty="0"/>
          </a:p>
          <a:p>
            <a:pPr marL="171450" marR="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Char char="•"/>
            </a:pPr>
            <a:r>
              <a:rPr lang="nl-NL" sz="1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hoe je met elkaar communiceert, </a:t>
            </a:r>
            <a:endParaRPr dirty="0"/>
          </a:p>
          <a:p>
            <a:pPr marL="171450" marR="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Char char="•"/>
            </a:pPr>
            <a:r>
              <a:rPr lang="nl-NL" sz="1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een bepaalde dienst,</a:t>
            </a:r>
            <a:endParaRPr dirty="0"/>
          </a:p>
          <a:p>
            <a:pPr marL="171450" marR="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Char char="•"/>
            </a:pPr>
            <a:r>
              <a:rPr lang="nl-NL" sz="1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een handeling,</a:t>
            </a:r>
            <a:endParaRPr dirty="0"/>
          </a:p>
          <a:p>
            <a:pPr marL="171450" marR="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Char char="•"/>
            </a:pPr>
            <a:r>
              <a:rPr lang="nl-NL" sz="1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een product,</a:t>
            </a:r>
            <a:endParaRPr dirty="0"/>
          </a:p>
          <a:p>
            <a:pPr marL="171450" marR="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Char char="•"/>
            </a:pPr>
            <a:r>
              <a:rPr lang="nl-NL" sz="1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</a:t>
            </a:r>
            <a:r>
              <a:rPr lang="nl-NL" sz="12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ets </a:t>
            </a:r>
            <a:r>
              <a:rPr lang="nl-NL" sz="1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niet doen.</a:t>
            </a:r>
            <a:endParaRPr dirty="0"/>
          </a:p>
          <a:p>
            <a:pPr marL="171450" marR="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Char char="•"/>
            </a:pPr>
            <a:r>
              <a:rPr lang="nl-NL" sz="1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…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2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nl-NL" sz="1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Na </a:t>
            </a:r>
            <a:r>
              <a:rPr lang="nl-NL" sz="12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deze </a:t>
            </a:r>
            <a:r>
              <a:rPr lang="nl-NL" sz="1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individuele </a:t>
            </a:r>
            <a:r>
              <a:rPr lang="nl-NL" sz="12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oefening wisselen </a:t>
            </a:r>
            <a:r>
              <a:rPr lang="nl-NL" sz="1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ze </a:t>
            </a:r>
            <a:r>
              <a:rPr lang="nl-NL" sz="12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hun ideeën </a:t>
            </a:r>
            <a:r>
              <a:rPr lang="nl-NL" sz="1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uit en komen hierbij tot het besef dat ze als groep tot heel wat verschillende acties komen die ze kunnen ondernemen.</a:t>
            </a:r>
            <a:endParaRPr sz="12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2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6" name="Google Shape;416;p1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nl-NL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23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38" name="Google Shape;438;p2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nl-NL" dirty="0" smtClean="0"/>
              <a:t>Reflectie:</a:t>
            </a:r>
            <a:r>
              <a:rPr lang="nl-NL" baseline="0" dirty="0" smtClean="0"/>
              <a:t> vraag aan de deelnemers om terug te blikken op de voorbije oefeningen. Wat hebben ze gedaan en waarom? Wat zou het doel zijn van deze methodieken?</a:t>
            </a:r>
            <a:r>
              <a:rPr lang="nl-NL" dirty="0" smtClean="0"/>
              <a:t> </a:t>
            </a: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nl-NL" dirty="0" smtClean="0"/>
              <a:t>Verzamel</a:t>
            </a:r>
            <a:r>
              <a:rPr lang="nl-NL" baseline="0" dirty="0" smtClean="0"/>
              <a:t> staakwoorden</a:t>
            </a:r>
            <a:r>
              <a:rPr lang="nl-NL" dirty="0" smtClean="0"/>
              <a:t> op het bord.</a:t>
            </a: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439" name="Google Shape;439;p2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nl-NL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24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3" name="Google Shape;263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nl-NL" dirty="0" smtClean="0"/>
              <a:t>Reflectie:</a:t>
            </a:r>
            <a:r>
              <a:rPr lang="nl-NL" baseline="0" dirty="0" smtClean="0"/>
              <a:t> vraag aan de deelnemers om terug te blikken op de voorbije oefeningen. Wat hebben ze gedaan en waarom? Wat zou het doel zijn van deze methodieken?</a:t>
            </a:r>
            <a:r>
              <a:rPr lang="nl-NL" dirty="0" smtClean="0"/>
              <a:t> </a:t>
            </a: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nl-NL" dirty="0" smtClean="0"/>
              <a:t>Verzamel</a:t>
            </a:r>
            <a:r>
              <a:rPr lang="nl-NL" baseline="0" dirty="0" smtClean="0"/>
              <a:t> staakwoorden</a:t>
            </a:r>
            <a:r>
              <a:rPr lang="nl-NL" dirty="0" smtClean="0"/>
              <a:t> op het bord.</a:t>
            </a:r>
          </a:p>
        </p:txBody>
      </p:sp>
      <p:sp>
        <p:nvSpPr>
          <p:cNvPr id="264" name="Google Shape;264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nl-NL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25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5411568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Google Shape;445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46" name="Google Shape;446;p2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nl-BE" b="1" dirty="0" smtClean="0"/>
              <a:t>Outro</a:t>
            </a:r>
            <a:r>
              <a:rPr lang="nl-BE" b="1" baseline="0" dirty="0" smtClean="0"/>
              <a:t>: </a:t>
            </a:r>
            <a:r>
              <a:rPr lang="nl-BE" b="0" baseline="0" dirty="0" smtClean="0"/>
              <a:t>wat is Educatie voor Duurzame Ontwikkeling?</a:t>
            </a:r>
            <a:endParaRPr b="0" dirty="0"/>
          </a:p>
        </p:txBody>
      </p:sp>
      <p:sp>
        <p:nvSpPr>
          <p:cNvPr id="447" name="Google Shape;447;p2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26</a:t>
            </a:fld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" name="Google Shape;457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58" name="Google Shape;458;p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nl-BE" b="1" dirty="0" smtClean="0"/>
              <a:t>Outro</a:t>
            </a:r>
            <a:r>
              <a:rPr lang="nl-BE" b="1" baseline="0" dirty="0" smtClean="0"/>
              <a:t>: </a:t>
            </a:r>
            <a:r>
              <a:rPr lang="nl-BE" b="0" baseline="0" dirty="0" smtClean="0"/>
              <a:t>actiecompetentie als central doel van Educatie voor Duurzame Ontwikkeling?</a:t>
            </a:r>
            <a:endParaRPr lang="nl-BE" b="0" dirty="0" smtClean="0"/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lang="nl-NL" dirty="0" smtClean="0"/>
          </a:p>
        </p:txBody>
      </p:sp>
      <p:sp>
        <p:nvSpPr>
          <p:cNvPr id="459" name="Google Shape;459;p2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nl-NL"/>
              <a:t>27</a:t>
            </a:fld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Google Shape;468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69" name="Google Shape;469;p2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nl-NL" dirty="0" smtClean="0"/>
              <a:t>Over wat gaat EDO? = inhouden &gt;&gt;&gt; </a:t>
            </a:r>
            <a:r>
              <a:rPr lang="nl-NL" dirty="0" err="1" smtClean="0"/>
              <a:t>SDG’s</a:t>
            </a:r>
            <a:r>
              <a:rPr lang="nl-NL" dirty="0" smtClean="0"/>
              <a:t> als kader</a:t>
            </a: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nl-NL" dirty="0" smtClean="0"/>
              <a:t>Hoe doe je aan EDO? &gt;&gt;&gt; EDO-principes zijn hierbij de leidraad!</a:t>
            </a: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lang="nl-NL" dirty="0" smtClean="0"/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nl-NL" dirty="0" smtClean="0"/>
              <a:t>De EDO-principes</a:t>
            </a:r>
            <a:r>
              <a:rPr lang="nl-NL" baseline="0" dirty="0" smtClean="0"/>
              <a:t> worden o</a:t>
            </a:r>
            <a:r>
              <a:rPr lang="nl-NL" dirty="0" smtClean="0"/>
              <a:t>verlopen</a:t>
            </a:r>
            <a:r>
              <a:rPr lang="nl-NL" dirty="0"/>
              <a:t>, elk element </a:t>
            </a:r>
            <a:r>
              <a:rPr lang="nl-NL" dirty="0" smtClean="0"/>
              <a:t>wordt kort besproken waarbij linken worden gelegd naar de methodieken uit de EDO </a:t>
            </a:r>
            <a:r>
              <a:rPr lang="nl-NL" dirty="0"/>
              <a:t>carrousel.</a:t>
            </a:r>
            <a:endParaRPr dirty="0"/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nl-NL" dirty="0" smtClean="0"/>
              <a:t>Er kan hierbij vertrokken worden vanuit de </a:t>
            </a:r>
            <a:r>
              <a:rPr lang="nl-NL" dirty="0"/>
              <a:t>staakwoorden </a:t>
            </a:r>
            <a:r>
              <a:rPr lang="nl-NL" dirty="0" smtClean="0"/>
              <a:t>die tijdens de tussentijdse reflectie op </a:t>
            </a:r>
            <a:r>
              <a:rPr lang="nl-NL" dirty="0"/>
              <a:t>het bord </a:t>
            </a:r>
            <a:r>
              <a:rPr lang="nl-NL" dirty="0" smtClean="0"/>
              <a:t>werden</a:t>
            </a:r>
            <a:r>
              <a:rPr lang="nl-NL" baseline="0" dirty="0" smtClean="0"/>
              <a:t> verzameld:</a:t>
            </a:r>
            <a:r>
              <a:rPr lang="nl-NL" dirty="0" smtClean="0"/>
              <a:t> </a:t>
            </a:r>
            <a:r>
              <a:rPr lang="nl-NL" dirty="0"/>
              <a:t>waar zien we gelijkenissen, wat ontbreekt nog?</a:t>
            </a:r>
            <a:endParaRPr dirty="0"/>
          </a:p>
        </p:txBody>
      </p:sp>
      <p:sp>
        <p:nvSpPr>
          <p:cNvPr id="470" name="Google Shape;470;p2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28</a:t>
            </a:fld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Google Shape;468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69" name="Google Shape;469;p2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nl-BE" dirty="0" smtClean="0"/>
              <a:t>Ter</a:t>
            </a:r>
            <a:r>
              <a:rPr lang="nl-BE" baseline="0" dirty="0" smtClean="0"/>
              <a:t> info meegeven aan de deelnemers.</a:t>
            </a: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nl-BE" baseline="0" dirty="0" smtClean="0"/>
              <a:t>Op www.edoschool.be kan je nog meer achtergrondinformatie en praktijkvoorbeelden vinden.</a:t>
            </a:r>
            <a:endParaRPr dirty="0"/>
          </a:p>
        </p:txBody>
      </p:sp>
      <p:sp>
        <p:nvSpPr>
          <p:cNvPr id="470" name="Google Shape;470;p2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29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51959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" name="Google Shape;485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86" name="Google Shape;486;p2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nl-NL" dirty="0" smtClean="0"/>
              <a:t>Doorheen de sessie kunnen deelnemers</a:t>
            </a:r>
            <a:r>
              <a:rPr lang="nl-NL" baseline="0" dirty="0" smtClean="0"/>
              <a:t> </a:t>
            </a:r>
            <a:r>
              <a:rPr lang="nl-NL" dirty="0" smtClean="0"/>
              <a:t>reflecties noteren</a:t>
            </a:r>
            <a:r>
              <a:rPr lang="nl-NL" baseline="0" dirty="0"/>
              <a:t> </a:t>
            </a:r>
            <a:r>
              <a:rPr lang="nl-NL" baseline="0" dirty="0" smtClean="0"/>
              <a:t>in het ‘valiesje’. Prints uitdelen voor elke deelnemer.</a:t>
            </a:r>
            <a:endParaRPr dirty="0"/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nl-NL" dirty="0"/>
              <a:t>Indien er tijd </a:t>
            </a:r>
            <a:r>
              <a:rPr lang="nl-NL" dirty="0" smtClean="0"/>
              <a:t>is, </a:t>
            </a:r>
            <a:r>
              <a:rPr lang="nl-NL" dirty="0"/>
              <a:t>plenair een aantal zaken uitwisselen? (Hoe kwam de sessie over? Wat is blijven hangen? </a:t>
            </a:r>
            <a:r>
              <a:rPr lang="nl-NL" dirty="0" smtClean="0"/>
              <a:t>Wat nemen ze mee naar de eigen praktijk? Waar </a:t>
            </a:r>
            <a:r>
              <a:rPr lang="nl-NL" dirty="0"/>
              <a:t>hebben ze nog vragen over? …)</a:t>
            </a:r>
            <a:endParaRPr dirty="0"/>
          </a:p>
        </p:txBody>
      </p:sp>
      <p:sp>
        <p:nvSpPr>
          <p:cNvPr id="487" name="Google Shape;487;p2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nl-NL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515810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nl-NL" sz="12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Per tafel</a:t>
            </a:r>
            <a:r>
              <a:rPr lang="nl-NL" sz="1200" b="0" i="0" u="none" strike="noStrike" cap="none" baseline="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ligt een grote flap, met centraal een foto van de casus.</a:t>
            </a:r>
            <a:endParaRPr lang="nl-NL" sz="1200" b="0" i="0" u="none" strike="noStrike" cap="none" dirty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nl-NL" sz="12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 deelnemers kijken naar de foto die centraal op hun tafel ligt (centrale casus): wat zien ze?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nl-NL" sz="12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Ze verzamelen observaties, beschrijven </a:t>
            </a:r>
            <a:r>
              <a:rPr lang="nl-NL" sz="1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 gebeurtenis op de post-</a:t>
            </a:r>
            <a:r>
              <a:rPr lang="nl-NL" sz="12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its</a:t>
            </a:r>
            <a:r>
              <a:rPr lang="nl-NL" sz="1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(eerst kort individueel en dan </a:t>
            </a:r>
            <a:r>
              <a:rPr lang="nl-NL" sz="12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uitwisselen binnen het groepje) &gt;Wat zie</a:t>
            </a:r>
            <a:r>
              <a:rPr lang="nl-NL" sz="1200" b="0" i="0" u="none" strike="noStrike" cap="none" baseline="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?, &gt;Wat roept dit beeld bij je op?, </a:t>
            </a:r>
            <a:r>
              <a:rPr lang="nl-NL" sz="12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&gt; </a:t>
            </a:r>
            <a:r>
              <a:rPr lang="nl-NL" sz="1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Welke problemen kun je hieraan linken?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nl-NL" sz="1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Diverse waarnemingen en problemen </a:t>
            </a:r>
            <a:r>
              <a:rPr lang="nl-NL" sz="12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worden in de middelste </a:t>
            </a:r>
            <a:r>
              <a:rPr lang="nl-NL" sz="1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kolom rond de foto gelinkt aan de casus</a:t>
            </a:r>
            <a:r>
              <a:rPr lang="nl-NL" sz="12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nl-NL" sz="12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Voorziene tijd: 5 minuten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lang="nl-NL" sz="1200" b="0" i="0" u="none" strike="noStrike" cap="none" dirty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nl-NL" sz="12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Tip: vraag aan de deelnemers</a:t>
            </a:r>
            <a:r>
              <a:rPr lang="nl-NL" sz="1200" b="0" i="0" u="none" strike="noStrike" cap="none" baseline="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om telkens 1 staakwoord per post-</a:t>
            </a:r>
            <a:r>
              <a:rPr lang="nl-NL" sz="1200" b="0" i="0" u="none" strike="noStrike" cap="none" baseline="0" dirty="0" err="1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it</a:t>
            </a:r>
            <a:r>
              <a:rPr lang="nl-NL" sz="1200" b="0" i="0" u="none" strike="noStrike" cap="none" baseline="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te noteren.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nl-NL" sz="1200" b="0" i="0" u="none" strike="noStrike" cap="none" baseline="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Bron: aanpak gebaseerd op de werkvorm ‘Terugdenken’ van de Methode Systeemdenken (</a:t>
            </a:r>
            <a:r>
              <a:rPr lang="nl-NL" sz="1200" b="0" i="0" u="none" strike="noStrike" cap="none" baseline="0" dirty="0" err="1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Djapo</a:t>
            </a:r>
            <a:r>
              <a:rPr lang="nl-NL" sz="1200" b="0" i="0" u="none" strike="noStrike" cap="none" baseline="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2014).</a:t>
            </a:r>
            <a:endParaRPr dirty="0"/>
          </a:p>
        </p:txBody>
      </p:sp>
      <p:sp>
        <p:nvSpPr>
          <p:cNvPr id="183" name="Google Shape;18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1" name="Google Shape;201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nl-N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Deel het bundeltje met artikels, </a:t>
            </a:r>
            <a:r>
              <a:rPr lang="nl-NL" sz="1200" b="0" i="0" u="none" strike="noStrike" cap="none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infographics</a:t>
            </a:r>
            <a:r>
              <a:rPr lang="nl-N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mr-IN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…</a:t>
            </a:r>
            <a:r>
              <a:rPr lang="nl-BE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uit. Laat de deelnemers zelf 1 artikel kiezen.</a:t>
            </a: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nl-N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 deelnemers lezen het artikel</a:t>
            </a:r>
            <a:r>
              <a:rPr lang="nl-NL" sz="1200" b="0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nl-N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 </a:t>
            </a:r>
            <a:r>
              <a:rPr lang="nl-NL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noteren </a:t>
            </a:r>
            <a:r>
              <a:rPr lang="nl-N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bijkomende inzichten rond de </a:t>
            </a:r>
            <a:r>
              <a:rPr lang="nl-NL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centrale </a:t>
            </a:r>
            <a:r>
              <a:rPr lang="nl-N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problematiek</a:t>
            </a:r>
            <a:r>
              <a:rPr lang="nl-NL" sz="1200" b="0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(bv. </a:t>
            </a:r>
            <a:r>
              <a:rPr lang="nl-N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oorzaken,</a:t>
            </a:r>
            <a:r>
              <a:rPr lang="nl-NL" sz="1200" b="0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nl-N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gevolgen, </a:t>
            </a:r>
            <a:r>
              <a:rPr lang="mr-IN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…</a:t>
            </a:r>
            <a:r>
              <a:rPr lang="nl-BE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  <a:r>
              <a:rPr lang="nl-N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nl-NL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op aparte post-</a:t>
            </a:r>
            <a:r>
              <a:rPr lang="nl-NL" sz="12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its</a:t>
            </a:r>
            <a:r>
              <a:rPr lang="nl-N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nl-N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Na 5 minuten</a:t>
            </a:r>
            <a:r>
              <a:rPr lang="nl-NL" sz="1200" b="0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wisselen ze </a:t>
            </a:r>
            <a:r>
              <a:rPr lang="nl-N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deze </a:t>
            </a:r>
            <a:r>
              <a:rPr lang="nl-NL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informatie uit </a:t>
            </a:r>
            <a:r>
              <a:rPr lang="nl-N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binnen hun groepje</a:t>
            </a:r>
            <a:r>
              <a:rPr lang="nl-NL" sz="1200" b="0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en kleven ze de post-</a:t>
            </a:r>
            <a:r>
              <a:rPr lang="nl-NL" sz="1200" b="0" i="0" u="none" strike="noStrike" cap="none" baseline="0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its</a:t>
            </a:r>
            <a:r>
              <a:rPr lang="nl-NL" sz="1200" b="0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centraal op de grote flap (</a:t>
            </a:r>
            <a:r>
              <a:rPr lang="nl-N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bij </a:t>
            </a:r>
            <a:r>
              <a:rPr lang="nl-NL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het </a:t>
            </a:r>
            <a:r>
              <a:rPr lang="nl-N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‘WAT’, </a:t>
            </a:r>
            <a:r>
              <a:rPr lang="nl-NL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middelste kolom</a:t>
            </a:r>
            <a:r>
              <a:rPr lang="nl-N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).</a:t>
            </a:r>
            <a:endParaRPr dirty="0"/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lang="nl-NL" sz="1200" b="0" i="0" u="none" strike="noStrike" cap="none" dirty="0" smtClean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nl-N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Tip:</a:t>
            </a:r>
            <a:r>
              <a:rPr lang="nl-NL" sz="1200" b="0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nl-N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Bedoeling </a:t>
            </a:r>
            <a:r>
              <a:rPr lang="nl-NL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 dus dat ze een </a:t>
            </a:r>
            <a:r>
              <a:rPr lang="nl-N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‘duurzaamheidsprobleem’ </a:t>
            </a:r>
            <a:r>
              <a:rPr lang="nl-NL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linken aan de </a:t>
            </a:r>
            <a:r>
              <a:rPr lang="nl-N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centrale foto </a:t>
            </a:r>
            <a:r>
              <a:rPr lang="nl-NL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(bv plastiekvervuiling op zee, overaanbod goedkope kledij, problematiek reizen met vliegtuig, …)&gt; is in principe aan bod gekomen tijdens de voorgaande oefening. Maar nog eens benadrukken indien </a:t>
            </a:r>
            <a:r>
              <a:rPr lang="nl-N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dit niet </a:t>
            </a:r>
            <a:r>
              <a:rPr lang="nl-NL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het geval was.</a:t>
            </a: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2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" name="Google Shape;202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nl-NL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5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nl-BE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Vraag om</a:t>
            </a:r>
            <a:r>
              <a:rPr lang="nl-BE" sz="1200" b="0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per groepje </a:t>
            </a:r>
            <a:r>
              <a:rPr lang="nl-N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één </a:t>
            </a:r>
            <a:r>
              <a:rPr lang="nl-NL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centraal </a:t>
            </a:r>
            <a:r>
              <a:rPr lang="nl-N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probleem</a:t>
            </a:r>
            <a:r>
              <a:rPr lang="nl-NL" sz="1200" b="0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(gelinkt aan de casus) te kiezen (zie vorige oefening: bv. </a:t>
            </a:r>
            <a:r>
              <a:rPr lang="nl-N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plastiekvervuiling, overaanbod goedkope kledij, goedkope vliegtuigreizen,</a:t>
            </a:r>
            <a:r>
              <a:rPr lang="nl-NL" sz="1200" b="0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mr-IN" sz="1200" b="0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…</a:t>
            </a:r>
            <a:r>
              <a:rPr lang="nl-BE" sz="1200" b="0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).</a:t>
            </a:r>
            <a:endParaRPr dirty="0"/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nl-N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Het </a:t>
            </a:r>
            <a:r>
              <a:rPr lang="nl-NL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centrale probleem wordt in de </a:t>
            </a:r>
            <a:r>
              <a:rPr lang="nl-N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middelste </a:t>
            </a:r>
            <a:r>
              <a:rPr lang="nl-NL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kolom </a:t>
            </a:r>
            <a:r>
              <a:rPr lang="nl-N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geplaatst,</a:t>
            </a:r>
            <a:r>
              <a:rPr lang="nl-NL" sz="1200" b="0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of omcirkeld.</a:t>
            </a:r>
            <a:endParaRPr dirty="0"/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nl-NL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Andere post- </a:t>
            </a:r>
            <a:r>
              <a:rPr lang="nl-NL" sz="12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its</a:t>
            </a:r>
            <a:r>
              <a:rPr lang="nl-NL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worden </a:t>
            </a:r>
            <a:r>
              <a:rPr lang="nl-N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gekleefd </a:t>
            </a:r>
            <a:r>
              <a:rPr lang="nl-NL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(of verplaatst) bij </a:t>
            </a:r>
            <a:r>
              <a:rPr lang="nl-N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 kolom oorzaken (Hoe komt dit?) </a:t>
            </a:r>
            <a:r>
              <a:rPr lang="nl-NL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 </a:t>
            </a:r>
            <a:r>
              <a:rPr lang="nl-N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gevolgen</a:t>
            </a:r>
            <a:r>
              <a:rPr lang="nl-NL" sz="1200" b="0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(Tot wat leidt dit?)</a:t>
            </a:r>
            <a:r>
              <a:rPr lang="nl-N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nl-NL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(indien relevant</a:t>
            </a:r>
            <a:r>
              <a:rPr lang="nl-N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).</a:t>
            </a:r>
            <a:endParaRPr dirty="0"/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nl-N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</a:t>
            </a:r>
            <a:r>
              <a:rPr lang="nl-NL" sz="1200" b="0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deelnemers kunnen </a:t>
            </a:r>
            <a:r>
              <a:rPr lang="nl-N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eventueel zelf</a:t>
            </a:r>
            <a:r>
              <a:rPr lang="nl-NL" sz="1200" b="0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nog </a:t>
            </a:r>
            <a:r>
              <a:rPr lang="nl-N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oorzaken </a:t>
            </a:r>
            <a:r>
              <a:rPr lang="nl-NL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 gevolgen </a:t>
            </a:r>
            <a:r>
              <a:rPr lang="nl-N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aanvullen </a:t>
            </a:r>
            <a:r>
              <a:rPr lang="nl-NL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vanuit </a:t>
            </a:r>
            <a:r>
              <a:rPr lang="nl-N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hun eigen </a:t>
            </a:r>
            <a:r>
              <a:rPr lang="nl-NL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voorkennis.</a:t>
            </a:r>
            <a:endParaRPr dirty="0"/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nl-NL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 </a:t>
            </a:r>
            <a:r>
              <a:rPr lang="nl-N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deelnemers </a:t>
            </a:r>
            <a:r>
              <a:rPr lang="nl-NL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maken verbindingen duidelijk door ze aan te duiden op het blad (kan ook over kolommen heen).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2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2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3" name="Google Shape;213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nl-BE" sz="1200" b="1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Optioneel (indien er voldoende tijd is):</a:t>
            </a: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nl-N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Verdere uitdieping</a:t>
            </a:r>
            <a:r>
              <a:rPr lang="nl-NL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endParaRPr dirty="0"/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nl-N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 groepje wordt 1 oorzaak gekozen</a:t>
            </a:r>
            <a:r>
              <a:rPr lang="nl-NL" sz="1200" b="0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en gaan ze </a:t>
            </a:r>
            <a:r>
              <a:rPr lang="nl-N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op </a:t>
            </a:r>
            <a:r>
              <a:rPr lang="nl-NL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zoek naar drie onderliggende redenen/oorzaken waarom dit zo is? </a:t>
            </a:r>
            <a:r>
              <a:rPr lang="nl-N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Deze</a:t>
            </a:r>
            <a:r>
              <a:rPr lang="nl-NL" sz="1200" b="0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‘oorzaken van oorzaken’ worden in de kolom </a:t>
            </a:r>
            <a:r>
              <a:rPr lang="nl-N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helemaal </a:t>
            </a:r>
            <a:r>
              <a:rPr lang="nl-NL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links </a:t>
            </a:r>
            <a:r>
              <a:rPr lang="nl-N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geplakt (‘</a:t>
            </a:r>
            <a:r>
              <a:rPr lang="nl-NL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oorzaken van oorzaken’)</a:t>
            </a:r>
            <a:endParaRPr dirty="0"/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nl-N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Daarna kiezen ze 1 gevolg</a:t>
            </a:r>
            <a:r>
              <a:rPr lang="nl-NL" sz="1200" b="0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en gaan ze</a:t>
            </a:r>
            <a:r>
              <a:rPr lang="nl-N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nl-NL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op zoek naar drie (on)rechtstreekse gevolgen van dit </a:t>
            </a:r>
            <a:r>
              <a:rPr lang="nl-N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feit (‘gevolgen van gevolgen’) &gt; deze post-</a:t>
            </a:r>
            <a:r>
              <a:rPr lang="nl-NL" sz="1200" b="0" i="0" u="none" strike="noStrike" cap="none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its</a:t>
            </a:r>
            <a:r>
              <a:rPr lang="nl-N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worden helemaal </a:t>
            </a:r>
            <a:r>
              <a:rPr lang="nl-NL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rechts </a:t>
            </a:r>
            <a:r>
              <a:rPr lang="nl-N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geplakt (‘</a:t>
            </a:r>
            <a:r>
              <a:rPr lang="nl-NL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gevolgen van gevolgen’)</a:t>
            </a:r>
            <a:endParaRPr dirty="0"/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nl-NL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Bij tijdsachterstand wordt deze </a:t>
            </a:r>
            <a:r>
              <a:rPr lang="nl-N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oefening enkel </a:t>
            </a:r>
            <a:r>
              <a:rPr lang="nl-NL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plenair </a:t>
            </a:r>
            <a:r>
              <a:rPr lang="nl-N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toegelicht en (dus </a:t>
            </a:r>
            <a:r>
              <a:rPr lang="nl-NL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niet </a:t>
            </a:r>
            <a:r>
              <a:rPr lang="nl-NL" sz="1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uitgevoerd).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2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2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5" name="Google Shape;235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3" name="Google Shape;263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nl-NL" dirty="0" smtClean="0"/>
              <a:t>Reflectie:</a:t>
            </a:r>
            <a:r>
              <a:rPr lang="nl-NL" baseline="0" dirty="0" smtClean="0"/>
              <a:t> vraag aan de deelnemers om terug te blikken op de voorbije oefeningen. Wat hebben ze gedaan en waarom? Wat zou het doel zijn van deze methodieken?</a:t>
            </a:r>
            <a:r>
              <a:rPr lang="nl-NL" dirty="0" smtClean="0"/>
              <a:t> </a:t>
            </a: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nl-NL" dirty="0" smtClean="0"/>
              <a:t>Verzamel</a:t>
            </a:r>
            <a:r>
              <a:rPr lang="nl-NL" baseline="0" dirty="0" smtClean="0"/>
              <a:t> staakwoorden</a:t>
            </a:r>
            <a:r>
              <a:rPr lang="nl-NL" dirty="0" smtClean="0"/>
              <a:t> </a:t>
            </a:r>
            <a:r>
              <a:rPr lang="nl-NL" dirty="0"/>
              <a:t>op het </a:t>
            </a:r>
            <a:r>
              <a:rPr lang="nl-NL" dirty="0" smtClean="0"/>
              <a:t>bord.</a:t>
            </a:r>
            <a:endParaRPr dirty="0"/>
          </a:p>
        </p:txBody>
      </p:sp>
      <p:sp>
        <p:nvSpPr>
          <p:cNvPr id="264" name="Google Shape;264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nl-NL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3" name="Google Shape;263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nl-NL" dirty="0" smtClean="0"/>
              <a:t>Reflectie:</a:t>
            </a:r>
            <a:r>
              <a:rPr lang="nl-NL" baseline="0" dirty="0" smtClean="0"/>
              <a:t> vraag aan de deelnemers om terug te blikken op de voorbije oefeningen. Wat hebben ze gedaan en waarom? Wat zou het doel zijn van deze methodieken?</a:t>
            </a:r>
            <a:r>
              <a:rPr lang="nl-NL" dirty="0" smtClean="0"/>
              <a:t> </a:t>
            </a: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nl-NL" dirty="0" smtClean="0"/>
              <a:t>Verzamel</a:t>
            </a:r>
            <a:r>
              <a:rPr lang="nl-NL" baseline="0" dirty="0" smtClean="0"/>
              <a:t> staakwoorden</a:t>
            </a:r>
            <a:r>
              <a:rPr lang="nl-NL" dirty="0" smtClean="0"/>
              <a:t> op het bord.</a:t>
            </a:r>
            <a:endParaRPr lang="nl-NL" dirty="0"/>
          </a:p>
        </p:txBody>
      </p:sp>
      <p:sp>
        <p:nvSpPr>
          <p:cNvPr id="264" name="Google Shape;264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nl-NL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523323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6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26"/>
          <p:cNvSpPr txBox="1"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8" name="Google Shape;18;p26"/>
          <p:cNvSpPr txBox="1">
            <a:spLocks noGrp="1"/>
          </p:cNvSpPr>
          <p:nvPr>
            <p:ph type="dt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26"/>
          <p:cNvSpPr txBox="1">
            <a:spLocks noGrp="1"/>
          </p:cNvSpPr>
          <p:nvPr>
            <p:ph type="ft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26"/>
          <p:cNvSpPr txBox="1">
            <a:spLocks noGrp="1"/>
          </p:cNvSpPr>
          <p:nvPr>
            <p:ph type="sldNum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47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47"/>
          <p:cNvSpPr txBox="1">
            <a:spLocks noGrp="1"/>
          </p:cNvSpPr>
          <p:nvPr>
            <p:ph type="body" idx="1"/>
          </p:nvPr>
        </p:nvSpPr>
        <p:spPr>
          <a:xfrm rot="5400000">
            <a:off x="2874764" y="-1217413"/>
            <a:ext cx="3394472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47"/>
          <p:cNvSpPr txBox="1">
            <a:spLocks noGrp="1"/>
          </p:cNvSpPr>
          <p:nvPr>
            <p:ph type="dt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47"/>
          <p:cNvSpPr txBox="1">
            <a:spLocks noGrp="1"/>
          </p:cNvSpPr>
          <p:nvPr>
            <p:ph type="ft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47"/>
          <p:cNvSpPr txBox="1">
            <a:spLocks noGrp="1"/>
          </p:cNvSpPr>
          <p:nvPr>
            <p:ph type="sldNum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48"/>
          <p:cNvSpPr txBox="1">
            <a:spLocks noGrp="1"/>
          </p:cNvSpPr>
          <p:nvPr>
            <p:ph type="title"/>
          </p:nvPr>
        </p:nvSpPr>
        <p:spPr>
          <a:xfrm rot="5400000">
            <a:off x="5463778" y="1371602"/>
            <a:ext cx="4388644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48"/>
          <p:cNvSpPr txBox="1">
            <a:spLocks noGrp="1"/>
          </p:cNvSpPr>
          <p:nvPr>
            <p:ph type="body" idx="1"/>
          </p:nvPr>
        </p:nvSpPr>
        <p:spPr>
          <a:xfrm rot="5400000">
            <a:off x="1272778" y="-609598"/>
            <a:ext cx="4388644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48"/>
          <p:cNvSpPr txBox="1">
            <a:spLocks noGrp="1"/>
          </p:cNvSpPr>
          <p:nvPr>
            <p:ph type="dt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48"/>
          <p:cNvSpPr txBox="1">
            <a:spLocks noGrp="1"/>
          </p:cNvSpPr>
          <p:nvPr>
            <p:ph type="ft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48"/>
          <p:cNvSpPr txBox="1">
            <a:spLocks noGrp="1"/>
          </p:cNvSpPr>
          <p:nvPr>
            <p:ph type="sldNum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8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2" name="Google Shape;92;p28"/>
          <p:cNvSpPr txBox="1"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61950" algn="l">
              <a:lnSpc>
                <a:spcPct val="100000"/>
              </a:lnSpc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–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2385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–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2385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»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2385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2385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2385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2385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3" name="Google Shape;93;p28"/>
          <p:cNvSpPr txBox="1">
            <a:spLocks noGrp="1"/>
          </p:cNvSpPr>
          <p:nvPr>
            <p:ph type="dt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4" name="Google Shape;94;p28"/>
          <p:cNvSpPr txBox="1">
            <a:spLocks noGrp="1"/>
          </p:cNvSpPr>
          <p:nvPr>
            <p:ph type="ft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5" name="Google Shape;95;p28"/>
          <p:cNvSpPr txBox="1">
            <a:spLocks noGrp="1"/>
          </p:cNvSpPr>
          <p:nvPr>
            <p:ph type="sldNum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9"/>
          <p:cNvSpPr txBox="1"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8" name="Google Shape;98;p29"/>
          <p:cNvSpPr txBox="1"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>
              <a:lnSpc>
                <a:spcPct val="100000"/>
              </a:lnSpc>
              <a:spcBef>
                <a:spcPts val="420"/>
              </a:spcBef>
              <a:spcAft>
                <a:spcPts val="0"/>
              </a:spcAft>
              <a:buClr>
                <a:srgbClr val="888888"/>
              </a:buClr>
              <a:buSzPts val="2100"/>
              <a:buFont typeface="Arial"/>
              <a:buNone/>
              <a:defRPr sz="21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sz="15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sz="15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sz="15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sz="15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sz="15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sz="15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9" name="Google Shape;99;p29"/>
          <p:cNvSpPr txBox="1">
            <a:spLocks noGrp="1"/>
          </p:cNvSpPr>
          <p:nvPr>
            <p:ph type="dt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0" name="Google Shape;100;p29"/>
          <p:cNvSpPr txBox="1">
            <a:spLocks noGrp="1"/>
          </p:cNvSpPr>
          <p:nvPr>
            <p:ph type="ft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1" name="Google Shape;101;p29"/>
          <p:cNvSpPr txBox="1">
            <a:spLocks noGrp="1"/>
          </p:cNvSpPr>
          <p:nvPr>
            <p:ph type="sldNum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30"/>
          <p:cNvSpPr txBox="1"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alibri"/>
              <a:buNone/>
              <a:defRPr sz="3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04" name="Google Shape;104;p30"/>
          <p:cNvSpPr txBox="1"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marR="0" lvl="0" indent="-2286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sz="15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rgbClr val="888888"/>
              </a:buClr>
              <a:buSzPts val="1350"/>
              <a:buFont typeface="Arial"/>
              <a:buNone/>
              <a:defRPr sz="135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>
              <a:lnSpc>
                <a:spcPct val="100000"/>
              </a:lnSpc>
              <a:spcBef>
                <a:spcPts val="210"/>
              </a:spcBef>
              <a:spcAft>
                <a:spcPts val="0"/>
              </a:spcAft>
              <a:buClr>
                <a:srgbClr val="888888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>
              <a:lnSpc>
                <a:spcPct val="100000"/>
              </a:lnSpc>
              <a:spcBef>
                <a:spcPts val="210"/>
              </a:spcBef>
              <a:spcAft>
                <a:spcPts val="0"/>
              </a:spcAft>
              <a:buClr>
                <a:srgbClr val="888888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>
              <a:lnSpc>
                <a:spcPct val="100000"/>
              </a:lnSpc>
              <a:spcBef>
                <a:spcPts val="210"/>
              </a:spcBef>
              <a:spcAft>
                <a:spcPts val="0"/>
              </a:spcAft>
              <a:buClr>
                <a:srgbClr val="888888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>
              <a:lnSpc>
                <a:spcPct val="100000"/>
              </a:lnSpc>
              <a:spcBef>
                <a:spcPts val="210"/>
              </a:spcBef>
              <a:spcAft>
                <a:spcPts val="0"/>
              </a:spcAft>
              <a:buClr>
                <a:srgbClr val="888888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>
              <a:lnSpc>
                <a:spcPct val="100000"/>
              </a:lnSpc>
              <a:spcBef>
                <a:spcPts val="210"/>
              </a:spcBef>
              <a:spcAft>
                <a:spcPts val="0"/>
              </a:spcAft>
              <a:buClr>
                <a:srgbClr val="888888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>
              <a:lnSpc>
                <a:spcPct val="100000"/>
              </a:lnSpc>
              <a:spcBef>
                <a:spcPts val="210"/>
              </a:spcBef>
              <a:spcAft>
                <a:spcPts val="0"/>
              </a:spcAft>
              <a:buClr>
                <a:srgbClr val="888888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5" name="Google Shape;105;p30"/>
          <p:cNvSpPr txBox="1">
            <a:spLocks noGrp="1"/>
          </p:cNvSpPr>
          <p:nvPr>
            <p:ph type="dt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6" name="Google Shape;106;p30"/>
          <p:cNvSpPr txBox="1">
            <a:spLocks noGrp="1"/>
          </p:cNvSpPr>
          <p:nvPr>
            <p:ph type="ft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7" name="Google Shape;107;p30"/>
          <p:cNvSpPr txBox="1">
            <a:spLocks noGrp="1"/>
          </p:cNvSpPr>
          <p:nvPr>
            <p:ph type="sldNum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31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0" name="Google Shape;110;p31"/>
          <p:cNvSpPr txBox="1">
            <a:spLocks noGrp="1"/>
          </p:cNvSpPr>
          <p:nvPr>
            <p:ph type="body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61950" algn="l">
              <a:lnSpc>
                <a:spcPct val="100000"/>
              </a:lnSpc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4325" algn="l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–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4325" algn="l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»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4325" algn="l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4325" algn="l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4325" algn="l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4325" algn="l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1" name="Google Shape;111;p31"/>
          <p:cNvSpPr txBox="1">
            <a:spLocks noGrp="1"/>
          </p:cNvSpPr>
          <p:nvPr>
            <p:ph type="body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61950" algn="l">
              <a:lnSpc>
                <a:spcPct val="100000"/>
              </a:lnSpc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4325" algn="l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–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4325" algn="l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»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4325" algn="l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4325" algn="l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4325" algn="l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4325" algn="l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2" name="Google Shape;112;p31"/>
          <p:cNvSpPr txBox="1">
            <a:spLocks noGrp="1"/>
          </p:cNvSpPr>
          <p:nvPr>
            <p:ph type="dt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3" name="Google Shape;113;p31"/>
          <p:cNvSpPr txBox="1">
            <a:spLocks noGrp="1"/>
          </p:cNvSpPr>
          <p:nvPr>
            <p:ph type="ft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4" name="Google Shape;114;p31"/>
          <p:cNvSpPr txBox="1">
            <a:spLocks noGrp="1"/>
          </p:cNvSpPr>
          <p:nvPr>
            <p:ph type="sldNum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32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7" name="Google Shape;117;p32"/>
          <p:cNvSpPr txBox="1"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marR="0" lvl="0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None/>
              <a:defRPr sz="135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8" name="Google Shape;118;p32"/>
          <p:cNvSpPr txBox="1">
            <a:spLocks noGrp="1"/>
          </p:cNvSpPr>
          <p:nvPr>
            <p:ph type="body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2385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–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14325" algn="l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048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048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»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048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048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048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048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9" name="Google Shape;119;p32"/>
          <p:cNvSpPr txBox="1">
            <a:spLocks noGrp="1"/>
          </p:cNvSpPr>
          <p:nvPr>
            <p:ph type="body" idx="3"/>
          </p:nvPr>
        </p:nvSpPr>
        <p:spPr>
          <a:xfrm>
            <a:off x="4645028" y="1151335"/>
            <a:ext cx="4041775" cy="4798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marR="0" lvl="0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None/>
              <a:defRPr sz="135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0" name="Google Shape;120;p32"/>
          <p:cNvSpPr txBox="1">
            <a:spLocks noGrp="1"/>
          </p:cNvSpPr>
          <p:nvPr>
            <p:ph type="body" idx="4"/>
          </p:nvPr>
        </p:nvSpPr>
        <p:spPr>
          <a:xfrm>
            <a:off x="4645028" y="1631156"/>
            <a:ext cx="4041775" cy="2963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2385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–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14325" algn="l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048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048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»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048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048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048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048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1" name="Google Shape;121;p32"/>
          <p:cNvSpPr txBox="1">
            <a:spLocks noGrp="1"/>
          </p:cNvSpPr>
          <p:nvPr>
            <p:ph type="dt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2" name="Google Shape;122;p32"/>
          <p:cNvSpPr txBox="1">
            <a:spLocks noGrp="1"/>
          </p:cNvSpPr>
          <p:nvPr>
            <p:ph type="ft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3" name="Google Shape;123;p32"/>
          <p:cNvSpPr txBox="1">
            <a:spLocks noGrp="1"/>
          </p:cNvSpPr>
          <p:nvPr>
            <p:ph type="sldNum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33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26" name="Google Shape;126;p33"/>
          <p:cNvSpPr txBox="1">
            <a:spLocks noGrp="1"/>
          </p:cNvSpPr>
          <p:nvPr>
            <p:ph type="dt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7" name="Google Shape;127;p33"/>
          <p:cNvSpPr txBox="1">
            <a:spLocks noGrp="1"/>
          </p:cNvSpPr>
          <p:nvPr>
            <p:ph type="ft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8" name="Google Shape;128;p33"/>
          <p:cNvSpPr txBox="1">
            <a:spLocks noGrp="1"/>
          </p:cNvSpPr>
          <p:nvPr>
            <p:ph type="sldNum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35"/>
          <p:cNvSpPr txBox="1"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alibri"/>
              <a:buNone/>
              <a:defRPr sz="15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35" name="Google Shape;135;p35"/>
          <p:cNvSpPr txBox="1">
            <a:spLocks noGrp="1"/>
          </p:cNvSpPr>
          <p:nvPr>
            <p:ph type="body" idx="1"/>
          </p:nvPr>
        </p:nvSpPr>
        <p:spPr>
          <a:xfrm>
            <a:off x="3575050" y="204789"/>
            <a:ext cx="5111750" cy="43898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61950" algn="l">
              <a:lnSpc>
                <a:spcPct val="100000"/>
              </a:lnSpc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–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2385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–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2385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»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2385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2385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2385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2385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6" name="Google Shape;136;p35"/>
          <p:cNvSpPr txBox="1">
            <a:spLocks noGrp="1"/>
          </p:cNvSpPr>
          <p:nvPr>
            <p:ph type="body" idx="2"/>
          </p:nvPr>
        </p:nvSpPr>
        <p:spPr>
          <a:xfrm>
            <a:off x="457203" y="1076327"/>
            <a:ext cx="3008313" cy="35182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>
              <a:lnSpc>
                <a:spcPct val="100000"/>
              </a:lnSpc>
              <a:spcBef>
                <a:spcPts val="210"/>
              </a:spcBef>
              <a:spcAft>
                <a:spcPts val="0"/>
              </a:spcAft>
              <a:buClr>
                <a:schemeClr val="dk1"/>
              </a:buClr>
              <a:buSzPts val="105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>
              <a:lnSpc>
                <a:spcPct val="100000"/>
              </a:lnSpc>
              <a:spcBef>
                <a:spcPts val="15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>
              <a:lnSpc>
                <a:spcPct val="100000"/>
              </a:lnSpc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675"/>
              <a:buFont typeface="Arial"/>
              <a:buNone/>
              <a:defRPr sz="67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>
              <a:lnSpc>
                <a:spcPct val="100000"/>
              </a:lnSpc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675"/>
              <a:buFont typeface="Arial"/>
              <a:buNone/>
              <a:defRPr sz="67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>
              <a:lnSpc>
                <a:spcPct val="100000"/>
              </a:lnSpc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675"/>
              <a:buFont typeface="Arial"/>
              <a:buNone/>
              <a:defRPr sz="67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>
              <a:lnSpc>
                <a:spcPct val="100000"/>
              </a:lnSpc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675"/>
              <a:buFont typeface="Arial"/>
              <a:buNone/>
              <a:defRPr sz="67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>
              <a:lnSpc>
                <a:spcPct val="100000"/>
              </a:lnSpc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675"/>
              <a:buFont typeface="Arial"/>
              <a:buNone/>
              <a:defRPr sz="67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>
              <a:lnSpc>
                <a:spcPct val="100000"/>
              </a:lnSpc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675"/>
              <a:buFont typeface="Arial"/>
              <a:buNone/>
              <a:defRPr sz="67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7" name="Google Shape;137;p35"/>
          <p:cNvSpPr txBox="1">
            <a:spLocks noGrp="1"/>
          </p:cNvSpPr>
          <p:nvPr>
            <p:ph type="dt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8" name="Google Shape;138;p35"/>
          <p:cNvSpPr txBox="1">
            <a:spLocks noGrp="1"/>
          </p:cNvSpPr>
          <p:nvPr>
            <p:ph type="ft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9" name="Google Shape;139;p35"/>
          <p:cNvSpPr txBox="1">
            <a:spLocks noGrp="1"/>
          </p:cNvSpPr>
          <p:nvPr>
            <p:ph type="sldNum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36"/>
          <p:cNvSpPr txBox="1"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alibri"/>
              <a:buNone/>
              <a:defRPr sz="15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42" name="Google Shape;142;p36"/>
          <p:cNvSpPr>
            <a:spLocks noGrp="1"/>
          </p:cNvSpPr>
          <p:nvPr>
            <p:ph type="pic" idx="2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3" name="Google Shape;143;p36"/>
          <p:cNvSpPr txBox="1">
            <a:spLocks noGrp="1"/>
          </p:cNvSpPr>
          <p:nvPr>
            <p:ph type="body" idx="1"/>
          </p:nvPr>
        </p:nvSpPr>
        <p:spPr>
          <a:xfrm>
            <a:off x="1792288" y="4025504"/>
            <a:ext cx="5486400" cy="6036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>
              <a:lnSpc>
                <a:spcPct val="100000"/>
              </a:lnSpc>
              <a:spcBef>
                <a:spcPts val="210"/>
              </a:spcBef>
              <a:spcAft>
                <a:spcPts val="0"/>
              </a:spcAft>
              <a:buClr>
                <a:schemeClr val="dk1"/>
              </a:buClr>
              <a:buSzPts val="105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>
              <a:lnSpc>
                <a:spcPct val="100000"/>
              </a:lnSpc>
              <a:spcBef>
                <a:spcPts val="15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>
              <a:lnSpc>
                <a:spcPct val="100000"/>
              </a:lnSpc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675"/>
              <a:buFont typeface="Arial"/>
              <a:buNone/>
              <a:defRPr sz="67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>
              <a:lnSpc>
                <a:spcPct val="100000"/>
              </a:lnSpc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675"/>
              <a:buFont typeface="Arial"/>
              <a:buNone/>
              <a:defRPr sz="67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>
              <a:lnSpc>
                <a:spcPct val="100000"/>
              </a:lnSpc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675"/>
              <a:buFont typeface="Arial"/>
              <a:buNone/>
              <a:defRPr sz="67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>
              <a:lnSpc>
                <a:spcPct val="100000"/>
              </a:lnSpc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675"/>
              <a:buFont typeface="Arial"/>
              <a:buNone/>
              <a:defRPr sz="67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>
              <a:lnSpc>
                <a:spcPct val="100000"/>
              </a:lnSpc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675"/>
              <a:buFont typeface="Arial"/>
              <a:buNone/>
              <a:defRPr sz="67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>
              <a:lnSpc>
                <a:spcPct val="100000"/>
              </a:lnSpc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675"/>
              <a:buFont typeface="Arial"/>
              <a:buNone/>
              <a:defRPr sz="67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4" name="Google Shape;144;p36"/>
          <p:cNvSpPr txBox="1">
            <a:spLocks noGrp="1"/>
          </p:cNvSpPr>
          <p:nvPr>
            <p:ph type="dt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5" name="Google Shape;145;p36"/>
          <p:cNvSpPr txBox="1">
            <a:spLocks noGrp="1"/>
          </p:cNvSpPr>
          <p:nvPr>
            <p:ph type="ft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6" name="Google Shape;146;p36"/>
          <p:cNvSpPr txBox="1">
            <a:spLocks noGrp="1"/>
          </p:cNvSpPr>
          <p:nvPr>
            <p:ph type="sldNum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9"/>
          <p:cNvSpPr txBox="1"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39"/>
          <p:cNvSpPr txBox="1"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420"/>
              </a:spcBef>
              <a:spcAft>
                <a:spcPts val="0"/>
              </a:spcAft>
              <a:buClr>
                <a:srgbClr val="888888"/>
              </a:buClr>
              <a:buSzPts val="21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4" name="Google Shape;24;p39"/>
          <p:cNvSpPr txBox="1">
            <a:spLocks noGrp="1"/>
          </p:cNvSpPr>
          <p:nvPr>
            <p:ph type="dt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39"/>
          <p:cNvSpPr txBox="1">
            <a:spLocks noGrp="1"/>
          </p:cNvSpPr>
          <p:nvPr>
            <p:ph type="ft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39"/>
          <p:cNvSpPr txBox="1">
            <a:spLocks noGrp="1"/>
          </p:cNvSpPr>
          <p:nvPr>
            <p:ph type="sldNum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37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49" name="Google Shape;149;p37"/>
          <p:cNvSpPr txBox="1">
            <a:spLocks noGrp="1"/>
          </p:cNvSpPr>
          <p:nvPr>
            <p:ph type="body" idx="1"/>
          </p:nvPr>
        </p:nvSpPr>
        <p:spPr>
          <a:xfrm rot="5400000">
            <a:off x="2874764" y="-1217413"/>
            <a:ext cx="3394472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61950" algn="l">
              <a:lnSpc>
                <a:spcPct val="100000"/>
              </a:lnSpc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–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2385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–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2385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»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2385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2385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2385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2385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0" name="Google Shape;150;p37"/>
          <p:cNvSpPr txBox="1">
            <a:spLocks noGrp="1"/>
          </p:cNvSpPr>
          <p:nvPr>
            <p:ph type="dt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1" name="Google Shape;151;p37"/>
          <p:cNvSpPr txBox="1">
            <a:spLocks noGrp="1"/>
          </p:cNvSpPr>
          <p:nvPr>
            <p:ph type="ft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2" name="Google Shape;152;p37"/>
          <p:cNvSpPr txBox="1">
            <a:spLocks noGrp="1"/>
          </p:cNvSpPr>
          <p:nvPr>
            <p:ph type="sldNum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38"/>
          <p:cNvSpPr txBox="1">
            <a:spLocks noGrp="1"/>
          </p:cNvSpPr>
          <p:nvPr>
            <p:ph type="title"/>
          </p:nvPr>
        </p:nvSpPr>
        <p:spPr>
          <a:xfrm rot="5400000">
            <a:off x="5463778" y="1371602"/>
            <a:ext cx="4388644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55" name="Google Shape;155;p38"/>
          <p:cNvSpPr txBox="1">
            <a:spLocks noGrp="1"/>
          </p:cNvSpPr>
          <p:nvPr>
            <p:ph type="body" idx="1"/>
          </p:nvPr>
        </p:nvSpPr>
        <p:spPr>
          <a:xfrm rot="5400000">
            <a:off x="1272778" y="-609598"/>
            <a:ext cx="4388644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61950" algn="l">
              <a:lnSpc>
                <a:spcPct val="100000"/>
              </a:lnSpc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–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2385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–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2385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»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2385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2385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2385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2385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6" name="Google Shape;156;p38"/>
          <p:cNvSpPr txBox="1">
            <a:spLocks noGrp="1"/>
          </p:cNvSpPr>
          <p:nvPr>
            <p:ph type="dt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7" name="Google Shape;157;p38"/>
          <p:cNvSpPr txBox="1">
            <a:spLocks noGrp="1"/>
          </p:cNvSpPr>
          <p:nvPr>
            <p:ph type="ft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8" name="Google Shape;158;p38"/>
          <p:cNvSpPr txBox="1">
            <a:spLocks noGrp="1"/>
          </p:cNvSpPr>
          <p:nvPr>
            <p:ph type="sldNum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0"/>
          <p:cNvSpPr txBox="1"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alibri"/>
              <a:buNone/>
              <a:defRPr sz="3000" b="1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40"/>
          <p:cNvSpPr txBox="1"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1pPr>
            <a:lvl2pPr marL="914400" lvl="1" indent="-228600" algn="l">
              <a:spcBef>
                <a:spcPts val="270"/>
              </a:spcBef>
              <a:spcAft>
                <a:spcPts val="0"/>
              </a:spcAft>
              <a:buClr>
                <a:srgbClr val="888888"/>
              </a:buClr>
              <a:buSzPts val="1350"/>
              <a:buNone/>
              <a:defRPr sz="135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24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10"/>
              </a:spcBef>
              <a:spcAft>
                <a:spcPts val="0"/>
              </a:spcAft>
              <a:buClr>
                <a:srgbClr val="888888"/>
              </a:buClr>
              <a:buSzPts val="1050"/>
              <a:buNone/>
              <a:defRPr sz="105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10"/>
              </a:spcBef>
              <a:spcAft>
                <a:spcPts val="0"/>
              </a:spcAft>
              <a:buClr>
                <a:srgbClr val="888888"/>
              </a:buClr>
              <a:buSzPts val="1050"/>
              <a:buNone/>
              <a:defRPr sz="105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10"/>
              </a:spcBef>
              <a:spcAft>
                <a:spcPts val="0"/>
              </a:spcAft>
              <a:buClr>
                <a:srgbClr val="888888"/>
              </a:buClr>
              <a:buSzPts val="1050"/>
              <a:buNone/>
              <a:defRPr sz="105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10"/>
              </a:spcBef>
              <a:spcAft>
                <a:spcPts val="0"/>
              </a:spcAft>
              <a:buClr>
                <a:srgbClr val="888888"/>
              </a:buClr>
              <a:buSzPts val="1050"/>
              <a:buNone/>
              <a:defRPr sz="105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10"/>
              </a:spcBef>
              <a:spcAft>
                <a:spcPts val="0"/>
              </a:spcAft>
              <a:buClr>
                <a:srgbClr val="888888"/>
              </a:buClr>
              <a:buSzPts val="1050"/>
              <a:buNone/>
              <a:defRPr sz="105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10"/>
              </a:spcBef>
              <a:spcAft>
                <a:spcPts val="0"/>
              </a:spcAft>
              <a:buClr>
                <a:srgbClr val="888888"/>
              </a:buClr>
              <a:buSzPts val="1050"/>
              <a:buNone/>
              <a:defRPr sz="105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40"/>
          <p:cNvSpPr txBox="1">
            <a:spLocks noGrp="1"/>
          </p:cNvSpPr>
          <p:nvPr>
            <p:ph type="dt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40"/>
          <p:cNvSpPr txBox="1">
            <a:spLocks noGrp="1"/>
          </p:cNvSpPr>
          <p:nvPr>
            <p:ph type="ft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40"/>
          <p:cNvSpPr txBox="1">
            <a:spLocks noGrp="1"/>
          </p:cNvSpPr>
          <p:nvPr>
            <p:ph type="sldNum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41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41"/>
          <p:cNvSpPr txBox="1">
            <a:spLocks noGrp="1"/>
          </p:cNvSpPr>
          <p:nvPr>
            <p:ph type="body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61950" algn="l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2pPr>
            <a:lvl3pPr marL="1371600" lvl="2" indent="-32385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3pPr>
            <a:lvl4pPr marL="1828800" lvl="3" indent="-314325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Char char="–"/>
              <a:defRPr sz="1350"/>
            </a:lvl4pPr>
            <a:lvl5pPr marL="2286000" lvl="4" indent="-314325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Char char="»"/>
              <a:defRPr sz="1350"/>
            </a:lvl5pPr>
            <a:lvl6pPr marL="2743200" lvl="5" indent="-314325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Char char="•"/>
              <a:defRPr sz="1350"/>
            </a:lvl6pPr>
            <a:lvl7pPr marL="3200400" lvl="6" indent="-314325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Char char="•"/>
              <a:defRPr sz="1350"/>
            </a:lvl7pPr>
            <a:lvl8pPr marL="3657600" lvl="7" indent="-314325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Char char="•"/>
              <a:defRPr sz="1350"/>
            </a:lvl8pPr>
            <a:lvl9pPr marL="4114800" lvl="8" indent="-314325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Char char="•"/>
              <a:defRPr sz="1350"/>
            </a:lvl9pPr>
          </a:lstStyle>
          <a:p>
            <a:endParaRPr/>
          </a:p>
        </p:txBody>
      </p:sp>
      <p:sp>
        <p:nvSpPr>
          <p:cNvPr id="36" name="Google Shape;36;p41"/>
          <p:cNvSpPr txBox="1">
            <a:spLocks noGrp="1"/>
          </p:cNvSpPr>
          <p:nvPr>
            <p:ph type="body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61950" algn="l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2pPr>
            <a:lvl3pPr marL="1371600" lvl="2" indent="-32385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3pPr>
            <a:lvl4pPr marL="1828800" lvl="3" indent="-314325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Char char="–"/>
              <a:defRPr sz="1350"/>
            </a:lvl4pPr>
            <a:lvl5pPr marL="2286000" lvl="4" indent="-314325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Char char="»"/>
              <a:defRPr sz="1350"/>
            </a:lvl5pPr>
            <a:lvl6pPr marL="2743200" lvl="5" indent="-314325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Char char="•"/>
              <a:defRPr sz="1350"/>
            </a:lvl6pPr>
            <a:lvl7pPr marL="3200400" lvl="6" indent="-314325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Char char="•"/>
              <a:defRPr sz="1350"/>
            </a:lvl7pPr>
            <a:lvl8pPr marL="3657600" lvl="7" indent="-314325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Char char="•"/>
              <a:defRPr sz="1350"/>
            </a:lvl8pPr>
            <a:lvl9pPr marL="4114800" lvl="8" indent="-314325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Char char="•"/>
              <a:defRPr sz="1350"/>
            </a:lvl9pPr>
          </a:lstStyle>
          <a:p>
            <a:endParaRPr/>
          </a:p>
        </p:txBody>
      </p:sp>
      <p:sp>
        <p:nvSpPr>
          <p:cNvPr id="37" name="Google Shape;37;p41"/>
          <p:cNvSpPr txBox="1">
            <a:spLocks noGrp="1"/>
          </p:cNvSpPr>
          <p:nvPr>
            <p:ph type="dt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41"/>
          <p:cNvSpPr txBox="1">
            <a:spLocks noGrp="1"/>
          </p:cNvSpPr>
          <p:nvPr>
            <p:ph type="ft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41"/>
          <p:cNvSpPr txBox="1">
            <a:spLocks noGrp="1"/>
          </p:cNvSpPr>
          <p:nvPr>
            <p:ph type="sldNum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42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42"/>
          <p:cNvSpPr txBox="1"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 b="1"/>
            </a:lvl3pPr>
            <a:lvl4pPr marL="1828800" lvl="3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43" name="Google Shape;43;p42"/>
          <p:cNvSpPr txBox="1">
            <a:spLocks noGrp="1"/>
          </p:cNvSpPr>
          <p:nvPr>
            <p:ph type="body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1pPr>
            <a:lvl2pPr marL="914400" lvl="1" indent="-32385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Char char="–"/>
              <a:defRPr sz="1500"/>
            </a:lvl2pPr>
            <a:lvl3pPr marL="1371600" lvl="2" indent="-314325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Char char="•"/>
              <a:defRPr sz="1350"/>
            </a:lvl3pPr>
            <a:lvl4pPr marL="1828800" lvl="3" indent="-3048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Char char="–"/>
              <a:defRPr sz="1200"/>
            </a:lvl4pPr>
            <a:lvl5pPr marL="2286000" lvl="4" indent="-3048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Char char="»"/>
              <a:defRPr sz="1200"/>
            </a:lvl5pPr>
            <a:lvl6pPr marL="2743200" lvl="5" indent="-3048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6pPr>
            <a:lvl7pPr marL="3200400" lvl="6" indent="-3048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7pPr>
            <a:lvl8pPr marL="3657600" lvl="7" indent="-3048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8pPr>
            <a:lvl9pPr marL="4114800" lvl="8" indent="-3048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9pPr>
          </a:lstStyle>
          <a:p>
            <a:endParaRPr/>
          </a:p>
        </p:txBody>
      </p:sp>
      <p:sp>
        <p:nvSpPr>
          <p:cNvPr id="44" name="Google Shape;44;p42"/>
          <p:cNvSpPr txBox="1">
            <a:spLocks noGrp="1"/>
          </p:cNvSpPr>
          <p:nvPr>
            <p:ph type="body" idx="3"/>
          </p:nvPr>
        </p:nvSpPr>
        <p:spPr>
          <a:xfrm>
            <a:off x="4645028" y="1151335"/>
            <a:ext cx="4041775" cy="4798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 b="1"/>
            </a:lvl3pPr>
            <a:lvl4pPr marL="1828800" lvl="3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45" name="Google Shape;45;p42"/>
          <p:cNvSpPr txBox="1">
            <a:spLocks noGrp="1"/>
          </p:cNvSpPr>
          <p:nvPr>
            <p:ph type="body" idx="4"/>
          </p:nvPr>
        </p:nvSpPr>
        <p:spPr>
          <a:xfrm>
            <a:off x="4645028" y="1631156"/>
            <a:ext cx="4041775" cy="2963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1pPr>
            <a:lvl2pPr marL="914400" lvl="1" indent="-32385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Char char="–"/>
              <a:defRPr sz="1500"/>
            </a:lvl2pPr>
            <a:lvl3pPr marL="1371600" lvl="2" indent="-314325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Char char="•"/>
              <a:defRPr sz="1350"/>
            </a:lvl3pPr>
            <a:lvl4pPr marL="1828800" lvl="3" indent="-3048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Char char="–"/>
              <a:defRPr sz="1200"/>
            </a:lvl4pPr>
            <a:lvl5pPr marL="2286000" lvl="4" indent="-3048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Char char="»"/>
              <a:defRPr sz="1200"/>
            </a:lvl5pPr>
            <a:lvl6pPr marL="2743200" lvl="5" indent="-3048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6pPr>
            <a:lvl7pPr marL="3200400" lvl="6" indent="-3048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7pPr>
            <a:lvl8pPr marL="3657600" lvl="7" indent="-3048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8pPr>
            <a:lvl9pPr marL="4114800" lvl="8" indent="-3048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9pPr>
          </a:lstStyle>
          <a:p>
            <a:endParaRPr/>
          </a:p>
        </p:txBody>
      </p:sp>
      <p:sp>
        <p:nvSpPr>
          <p:cNvPr id="46" name="Google Shape;46;p42"/>
          <p:cNvSpPr txBox="1">
            <a:spLocks noGrp="1"/>
          </p:cNvSpPr>
          <p:nvPr>
            <p:ph type="dt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42"/>
          <p:cNvSpPr txBox="1">
            <a:spLocks noGrp="1"/>
          </p:cNvSpPr>
          <p:nvPr>
            <p:ph type="ft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42"/>
          <p:cNvSpPr txBox="1">
            <a:spLocks noGrp="1"/>
          </p:cNvSpPr>
          <p:nvPr>
            <p:ph type="sldNum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43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43"/>
          <p:cNvSpPr txBox="1">
            <a:spLocks noGrp="1"/>
          </p:cNvSpPr>
          <p:nvPr>
            <p:ph type="dt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43"/>
          <p:cNvSpPr txBox="1">
            <a:spLocks noGrp="1"/>
          </p:cNvSpPr>
          <p:nvPr>
            <p:ph type="ft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43"/>
          <p:cNvSpPr txBox="1">
            <a:spLocks noGrp="1"/>
          </p:cNvSpPr>
          <p:nvPr>
            <p:ph type="sldNum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44"/>
          <p:cNvSpPr txBox="1">
            <a:spLocks noGrp="1"/>
          </p:cNvSpPr>
          <p:nvPr>
            <p:ph type="dt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44"/>
          <p:cNvSpPr txBox="1">
            <a:spLocks noGrp="1"/>
          </p:cNvSpPr>
          <p:nvPr>
            <p:ph type="ft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44"/>
          <p:cNvSpPr txBox="1">
            <a:spLocks noGrp="1"/>
          </p:cNvSpPr>
          <p:nvPr>
            <p:ph type="sldNum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45"/>
          <p:cNvSpPr txBox="1"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alibri"/>
              <a:buNone/>
              <a:defRPr sz="15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45"/>
          <p:cNvSpPr txBox="1">
            <a:spLocks noGrp="1"/>
          </p:cNvSpPr>
          <p:nvPr>
            <p:ph type="body" idx="1"/>
          </p:nvPr>
        </p:nvSpPr>
        <p:spPr>
          <a:xfrm>
            <a:off x="3575050" y="204789"/>
            <a:ext cx="5111750" cy="43898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61950" algn="l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Char char="–"/>
              <a:defRPr sz="21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2385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Char char="–"/>
              <a:defRPr sz="1500"/>
            </a:lvl4pPr>
            <a:lvl5pPr marL="2286000" lvl="4" indent="-32385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Char char="»"/>
              <a:defRPr sz="1500"/>
            </a:lvl5pPr>
            <a:lvl6pPr marL="2743200" lvl="5" indent="-32385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6pPr>
            <a:lvl7pPr marL="3200400" lvl="6" indent="-32385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7pPr>
            <a:lvl8pPr marL="3657600" lvl="7" indent="-32385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8pPr>
            <a:lvl9pPr marL="4114800" lvl="8" indent="-32385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9pPr>
          </a:lstStyle>
          <a:p>
            <a:endParaRPr/>
          </a:p>
        </p:txBody>
      </p:sp>
      <p:sp>
        <p:nvSpPr>
          <p:cNvPr id="61" name="Google Shape;61;p45"/>
          <p:cNvSpPr txBox="1">
            <a:spLocks noGrp="1"/>
          </p:cNvSpPr>
          <p:nvPr>
            <p:ph type="body" idx="2"/>
          </p:nvPr>
        </p:nvSpPr>
        <p:spPr>
          <a:xfrm>
            <a:off x="457203" y="1076327"/>
            <a:ext cx="3008313" cy="35182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10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1pPr>
            <a:lvl2pPr marL="914400" lvl="1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2pPr>
            <a:lvl3pPr marL="1371600" lvl="2" indent="-228600" algn="l">
              <a:spcBef>
                <a:spcPts val="150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3pPr>
            <a:lvl4pPr marL="1828800" lvl="3" indent="-228600" algn="l"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675"/>
            </a:lvl4pPr>
            <a:lvl5pPr marL="2286000" lvl="4" indent="-228600" algn="l"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675"/>
            </a:lvl5pPr>
            <a:lvl6pPr marL="2743200" lvl="5" indent="-228600" algn="l"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675"/>
            </a:lvl6pPr>
            <a:lvl7pPr marL="3200400" lvl="6" indent="-228600" algn="l"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675"/>
            </a:lvl7pPr>
            <a:lvl8pPr marL="3657600" lvl="7" indent="-228600" algn="l"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675"/>
            </a:lvl8pPr>
            <a:lvl9pPr marL="4114800" lvl="8" indent="-228600" algn="l"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675"/>
            </a:lvl9pPr>
          </a:lstStyle>
          <a:p>
            <a:endParaRPr/>
          </a:p>
        </p:txBody>
      </p:sp>
      <p:sp>
        <p:nvSpPr>
          <p:cNvPr id="62" name="Google Shape;62;p45"/>
          <p:cNvSpPr txBox="1">
            <a:spLocks noGrp="1"/>
          </p:cNvSpPr>
          <p:nvPr>
            <p:ph type="dt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45"/>
          <p:cNvSpPr txBox="1">
            <a:spLocks noGrp="1"/>
          </p:cNvSpPr>
          <p:nvPr>
            <p:ph type="ft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45"/>
          <p:cNvSpPr txBox="1">
            <a:spLocks noGrp="1"/>
          </p:cNvSpPr>
          <p:nvPr>
            <p:ph type="sldNum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46"/>
          <p:cNvSpPr txBox="1"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alibri"/>
              <a:buNone/>
              <a:defRPr sz="15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46"/>
          <p:cNvSpPr>
            <a:spLocks noGrp="1"/>
          </p:cNvSpPr>
          <p:nvPr>
            <p:ph type="pic" idx="2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8" name="Google Shape;68;p46"/>
          <p:cNvSpPr txBox="1">
            <a:spLocks noGrp="1"/>
          </p:cNvSpPr>
          <p:nvPr>
            <p:ph type="body" idx="1"/>
          </p:nvPr>
        </p:nvSpPr>
        <p:spPr>
          <a:xfrm>
            <a:off x="1792288" y="4025504"/>
            <a:ext cx="5486400" cy="6036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10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1pPr>
            <a:lvl2pPr marL="914400" lvl="1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2pPr>
            <a:lvl3pPr marL="1371600" lvl="2" indent="-228600" algn="l">
              <a:spcBef>
                <a:spcPts val="150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3pPr>
            <a:lvl4pPr marL="1828800" lvl="3" indent="-228600" algn="l"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675"/>
            </a:lvl4pPr>
            <a:lvl5pPr marL="2286000" lvl="4" indent="-228600" algn="l"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675"/>
            </a:lvl5pPr>
            <a:lvl6pPr marL="2743200" lvl="5" indent="-228600" algn="l"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675"/>
            </a:lvl6pPr>
            <a:lvl7pPr marL="3200400" lvl="6" indent="-228600" algn="l"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675"/>
            </a:lvl7pPr>
            <a:lvl8pPr marL="3657600" lvl="7" indent="-228600" algn="l"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675"/>
            </a:lvl8pPr>
            <a:lvl9pPr marL="4114800" lvl="8" indent="-228600" algn="l"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675"/>
            </a:lvl9pPr>
          </a:lstStyle>
          <a:p>
            <a:endParaRPr/>
          </a:p>
        </p:txBody>
      </p:sp>
      <p:sp>
        <p:nvSpPr>
          <p:cNvPr id="69" name="Google Shape;69;p46"/>
          <p:cNvSpPr txBox="1">
            <a:spLocks noGrp="1"/>
          </p:cNvSpPr>
          <p:nvPr>
            <p:ph type="dt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46"/>
          <p:cNvSpPr txBox="1">
            <a:spLocks noGrp="1"/>
          </p:cNvSpPr>
          <p:nvPr>
            <p:ph type="ft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46"/>
          <p:cNvSpPr txBox="1">
            <a:spLocks noGrp="1"/>
          </p:cNvSpPr>
          <p:nvPr>
            <p:ph type="sldNum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5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25"/>
          <p:cNvSpPr txBox="1"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61950" algn="l" rtl="0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–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–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»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25"/>
          <p:cNvSpPr txBox="1">
            <a:spLocks noGrp="1"/>
          </p:cNvSpPr>
          <p:nvPr>
            <p:ph type="dt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25"/>
          <p:cNvSpPr txBox="1">
            <a:spLocks noGrp="1"/>
          </p:cNvSpPr>
          <p:nvPr>
            <p:ph type="ft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25"/>
          <p:cNvSpPr txBox="1">
            <a:spLocks noGrp="1"/>
          </p:cNvSpPr>
          <p:nvPr>
            <p:ph type="sldNum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‹nr.›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7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6" name="Google Shape;86;p27"/>
          <p:cNvSpPr txBox="1"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61950" algn="l" rtl="0">
              <a:lnSpc>
                <a:spcPct val="100000"/>
              </a:lnSpc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–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2385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–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2385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»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2385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2385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2385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2385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7" name="Google Shape;87;p27"/>
          <p:cNvSpPr txBox="1">
            <a:spLocks noGrp="1"/>
          </p:cNvSpPr>
          <p:nvPr>
            <p:ph type="dt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8" name="Google Shape;88;p27"/>
          <p:cNvSpPr txBox="1">
            <a:spLocks noGrp="1"/>
          </p:cNvSpPr>
          <p:nvPr>
            <p:ph type="ft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9" name="Google Shape;89;p27"/>
          <p:cNvSpPr txBox="1">
            <a:spLocks noGrp="1"/>
          </p:cNvSpPr>
          <p:nvPr>
            <p:ph type="sldNum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‹nr.›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8" r:id="rId7"/>
    <p:sldLayoutId id="2147483669" r:id="rId8"/>
    <p:sldLayoutId id="2147483670" r:id="rId9"/>
    <p:sldLayoutId id="2147483671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8.png"/><Relationship Id="rId5" Type="http://schemas.openxmlformats.org/officeDocument/2006/relationships/image" Target="../media/image19.png"/><Relationship Id="rId6" Type="http://schemas.openxmlformats.org/officeDocument/2006/relationships/image" Target="../media/image13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21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22.png"/><Relationship Id="rId5" Type="http://schemas.openxmlformats.org/officeDocument/2006/relationships/image" Target="../media/image23.png"/><Relationship Id="rId6" Type="http://schemas.openxmlformats.org/officeDocument/2006/relationships/image" Target="../media/image24.png"/><Relationship Id="rId7" Type="http://schemas.openxmlformats.org/officeDocument/2006/relationships/image" Target="../media/image13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25.png"/><Relationship Id="rId5" Type="http://schemas.openxmlformats.org/officeDocument/2006/relationships/image" Target="../media/image13.png"/><Relationship Id="rId6" Type="http://schemas.openxmlformats.org/officeDocument/2006/relationships/image" Target="../media/image26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4" Type="http://schemas.openxmlformats.org/officeDocument/2006/relationships/image" Target="../media/image17.jp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28.png"/><Relationship Id="rId5" Type="http://schemas.openxmlformats.org/officeDocument/2006/relationships/image" Target="../media/image13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4" Type="http://schemas.openxmlformats.org/officeDocument/2006/relationships/image" Target="../media/image17.jp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hyperlink" Target="https://vimeo.com/299691645" TargetMode="External"/><Relationship Id="rId5" Type="http://schemas.openxmlformats.org/officeDocument/2006/relationships/image" Target="../media/image9.tif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5" Type="http://schemas.openxmlformats.org/officeDocument/2006/relationships/image" Target="../media/image12.png"/><Relationship Id="rId6" Type="http://schemas.openxmlformats.org/officeDocument/2006/relationships/image" Target="../media/image13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31.png"/><Relationship Id="rId5" Type="http://schemas.openxmlformats.org/officeDocument/2006/relationships/image" Target="../media/image13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4" Type="http://schemas.openxmlformats.org/officeDocument/2006/relationships/image" Target="../media/image17.jp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33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4" Type="http://schemas.openxmlformats.org/officeDocument/2006/relationships/image" Target="../media/image36.png"/><Relationship Id="rId5" Type="http://schemas.openxmlformats.org/officeDocument/2006/relationships/image" Target="../media/image37.png"/><Relationship Id="rId6" Type="http://schemas.openxmlformats.org/officeDocument/2006/relationships/image" Target="../media/image12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
<Relationships xmlns="http://schemas.openxmlformats.org/package/2006/relationships"><Relationship Id="rId11" Type="http://schemas.openxmlformats.org/officeDocument/2006/relationships/hyperlink" Target="https://djapo.be/wereldlesidee-home/" TargetMode="External"/><Relationship Id="rId12" Type="http://schemas.openxmlformats.org/officeDocument/2006/relationships/hyperlink" Target="https://djapo.be/wat-systeemdenken/" TargetMode="External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12.png"/><Relationship Id="rId4" Type="http://schemas.openxmlformats.org/officeDocument/2006/relationships/hyperlink" Target="https://zill.katholiekonderwijs.vlaanderen/#!/bib/klaspraktijk?q=systeemdenken&amp;field=0&amp;ageTo=12&amp;ageFrom=2&amp;type=0&amp;offset=0" TargetMode="External"/><Relationship Id="rId5" Type="http://schemas.openxmlformats.org/officeDocument/2006/relationships/hyperlink" Target="https://zill.katholiekonderwijs.vlaanderen/#!/bib/d8bd5975-e985-4c24-be27-edfd475f261c" TargetMode="External"/><Relationship Id="rId6" Type="http://schemas.openxmlformats.org/officeDocument/2006/relationships/hyperlink" Target="https://zill.katholiekonderwijs.vlaanderen/#!/bib/85bb9f2c-60ca-41a4-8b3a-3eddadf9aab3" TargetMode="External"/><Relationship Id="rId7" Type="http://schemas.openxmlformats.org/officeDocument/2006/relationships/hyperlink" Target="https://zill.katholiekonderwijs.vlaanderen/#!/bib/16411dc4-684f-497f-9ab8-4ce5ac1bc46b" TargetMode="External"/><Relationship Id="rId8" Type="http://schemas.openxmlformats.org/officeDocument/2006/relationships/hyperlink" Target="https://zill.katholiekonderwijs.vlaanderen/#!/bib/aeb946f8-e8e9-4f47-9d3a-2872deaf63c0" TargetMode="External"/><Relationship Id="rId9" Type="http://schemas.openxmlformats.org/officeDocument/2006/relationships/hyperlink" Target="https://www.klascement.net/wereldburgerschapseducatie/" TargetMode="External"/><Relationship Id="rId10" Type="http://schemas.openxmlformats.org/officeDocument/2006/relationships/hyperlink" Target="https://djapo.be/aan-slag-sdgs-klas-school-gemeente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0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4.png"/><Relationship Id="rId5" Type="http://schemas.openxmlformats.org/officeDocument/2006/relationships/image" Target="../media/image13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5.png"/><Relationship Id="rId5" Type="http://schemas.openxmlformats.org/officeDocument/2006/relationships/image" Target="../media/image13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4" Type="http://schemas.openxmlformats.org/officeDocument/2006/relationships/image" Target="../media/image17.jp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CAF22"/>
        </a:solidFill>
        <a:effectLst/>
      </p:bgPr>
    </p:bg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" name="Google Shape;164;p1" descr="valies logo-outlines-01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46568" y="414669"/>
            <a:ext cx="3136604" cy="3683497"/>
          </a:xfrm>
          <a:prstGeom prst="rect">
            <a:avLst/>
          </a:prstGeom>
          <a:noFill/>
          <a:ln>
            <a:noFill/>
          </a:ln>
        </p:spPr>
      </p:pic>
      <p:sp>
        <p:nvSpPr>
          <p:cNvPr id="165" name="Google Shape;165;p1"/>
          <p:cNvSpPr txBox="1"/>
          <p:nvPr/>
        </p:nvSpPr>
        <p:spPr>
          <a:xfrm>
            <a:off x="3826299" y="498789"/>
            <a:ext cx="4776533" cy="35993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500"/>
              <a:buFont typeface="Arial"/>
              <a:buNone/>
            </a:pPr>
            <a:r>
              <a:rPr lang="nl-BE" sz="4500" b="1" i="0" u="none" strike="noStrike" cap="none" dirty="0" smtClean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EDO carrousel: maar kennis met de EDO principes.</a:t>
            </a:r>
            <a:endParaRPr sz="3300" b="1" i="0" u="none" strike="noStrike" cap="none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endParaRPr sz="1000" b="0" i="0" u="none" strike="noStrike" cap="none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Arial"/>
              <a:buNone/>
            </a:pPr>
            <a:endParaRPr sz="3300" b="1" i="0" u="none" strike="noStrike" cap="none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66" name="Google Shape;166;p1"/>
          <p:cNvGrpSpPr/>
          <p:nvPr/>
        </p:nvGrpSpPr>
        <p:grpSpPr>
          <a:xfrm>
            <a:off x="-92390" y="4608238"/>
            <a:ext cx="9236391" cy="602758"/>
            <a:chOff x="-92390" y="4576258"/>
            <a:chExt cx="9726448" cy="634738"/>
          </a:xfrm>
        </p:grpSpPr>
        <p:pic>
          <p:nvPicPr>
            <p:cNvPr id="167" name="Google Shape;167;p1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3310343" y="4579257"/>
              <a:ext cx="1166751" cy="6014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8" name="Google Shape;168;p1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8169606" y="4579257"/>
              <a:ext cx="1464452" cy="6014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9" name="Google Shape;169;p1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6549196" y="4579257"/>
              <a:ext cx="1620410" cy="63173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0" name="Google Shape;170;p1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-92390" y="4576258"/>
              <a:ext cx="1588277" cy="56724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1" name="Google Shape;171;p1"/>
            <p:cNvPicPr preferRelativeResize="0"/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>
              <a:off x="4477094" y="4579257"/>
              <a:ext cx="2072102" cy="63173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2" name="Google Shape;172;p1"/>
            <p:cNvPicPr preferRelativeResize="0"/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>
              <a:off x="1495887" y="4579257"/>
              <a:ext cx="1814456" cy="567019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8"/>
          <p:cNvSpPr txBox="1">
            <a:spLocks noGrp="1"/>
          </p:cNvSpPr>
          <p:nvPr>
            <p:ph type="title"/>
          </p:nvPr>
        </p:nvSpPr>
        <p:spPr>
          <a:xfrm>
            <a:off x="296145" y="413275"/>
            <a:ext cx="7886700" cy="994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34275" rIns="68550" bIns="34275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nl-NL" sz="3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Wie is er allemaal bij betrokken? </a:t>
            </a:r>
            <a:r>
              <a:rPr lang="nl-NL" sz="3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(10’)</a:t>
            </a:r>
            <a:endParaRPr sz="3300" b="0" i="0" u="none" strike="noStrike" cap="none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4" name="Google Shape;274;p8"/>
          <p:cNvSpPr txBox="1">
            <a:spLocks noGrp="1"/>
          </p:cNvSpPr>
          <p:nvPr>
            <p:ph type="body" idx="1"/>
          </p:nvPr>
        </p:nvSpPr>
        <p:spPr>
          <a:xfrm>
            <a:off x="224281" y="1409643"/>
            <a:ext cx="7276899" cy="25771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34275" rIns="68550" bIns="342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nl-NL" sz="2000" b="1" i="0" u="none" strike="noStrike" cap="none">
                <a:solidFill>
                  <a:schemeClr val="lt1"/>
                </a:solidFill>
                <a:highlight>
                  <a:srgbClr val="808080"/>
                </a:highlight>
                <a:latin typeface="Calibri"/>
                <a:ea typeface="Calibri"/>
                <a:cs typeface="Calibri"/>
                <a:sym typeface="Calibri"/>
              </a:rPr>
              <a:t>PEOPLE</a:t>
            </a:r>
            <a:r>
              <a:rPr lang="nl-NL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Wat is de invloed van/op de </a:t>
            </a:r>
            <a:r>
              <a:rPr lang="nl-NL"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mens</a:t>
            </a:r>
            <a:r>
              <a:rPr lang="nl-NL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?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nl-NL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		</a:t>
            </a:r>
            <a:r>
              <a:rPr lang="nl-NL" sz="2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bv. Wie is er betrokken?</a:t>
            </a:r>
            <a:endParaRPr sz="2000" b="0" i="0" u="none" strike="noStrike" cap="none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nl-NL" sz="2000" b="1" i="0" u="none" strike="noStrike" cap="none">
                <a:solidFill>
                  <a:schemeClr val="lt1"/>
                </a:solidFill>
                <a:highlight>
                  <a:srgbClr val="808080"/>
                </a:highlight>
                <a:latin typeface="Calibri"/>
                <a:ea typeface="Calibri"/>
                <a:cs typeface="Calibri"/>
                <a:sym typeface="Calibri"/>
              </a:rPr>
              <a:t>PLANET</a:t>
            </a:r>
            <a:r>
              <a:rPr lang="nl-NL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Wat is de invloed van/op de </a:t>
            </a:r>
            <a:r>
              <a:rPr lang="nl-NL"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planeet</a:t>
            </a:r>
            <a:r>
              <a:rPr lang="nl-NL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?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nl-NL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		</a:t>
            </a:r>
            <a:r>
              <a:rPr lang="nl-NL" sz="2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bv. Wat zijn de ecologische effecten?</a:t>
            </a:r>
            <a:endParaRPr sz="2000" b="0" i="0" u="none" strike="noStrike" cap="none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nl-NL" sz="2000" b="1" i="0" u="none" strike="noStrike" cap="none">
                <a:solidFill>
                  <a:schemeClr val="lt1"/>
                </a:solidFill>
                <a:highlight>
                  <a:srgbClr val="808080"/>
                </a:highlight>
                <a:latin typeface="Calibri"/>
                <a:ea typeface="Calibri"/>
                <a:cs typeface="Calibri"/>
                <a:sym typeface="Calibri"/>
              </a:rPr>
              <a:t>PROFIT</a:t>
            </a:r>
            <a:r>
              <a:rPr lang="nl-NL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Wat is de invloed van/op de </a:t>
            </a:r>
            <a:r>
              <a:rPr lang="nl-NL"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economie</a:t>
            </a:r>
            <a:r>
              <a:rPr lang="nl-NL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?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nl-NL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		</a:t>
            </a:r>
            <a:r>
              <a:rPr lang="nl-NL" sz="20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bv. Waar zit winst, verlies en impact op welvaart?</a:t>
            </a:r>
            <a:endParaRPr sz="2000" b="0" i="0" u="none" strike="noStrike" cap="none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8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380"/>
              <a:buFont typeface="Arial"/>
              <a:buNone/>
            </a:pPr>
            <a:endParaRPr sz="1785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5" name="Google Shape;275;p8"/>
          <p:cNvSpPr/>
          <p:nvPr/>
        </p:nvSpPr>
        <p:spPr>
          <a:xfrm>
            <a:off x="0" y="1"/>
            <a:ext cx="9144000" cy="504283"/>
          </a:xfrm>
          <a:prstGeom prst="rect">
            <a:avLst/>
          </a:prstGeom>
          <a:solidFill>
            <a:srgbClr val="8CAF22"/>
          </a:solidFill>
          <a:ln>
            <a:noFill/>
          </a:ln>
          <a:effectLst>
            <a:outerShdw blurRad="40000" dist="23000" dir="5400000" rotWithShape="0">
              <a:srgbClr val="000000">
                <a:alpha val="34509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endParaRPr sz="135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76" name="Google Shape;276;p8" descr="valies-logo-outlineshorizontaal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55936" y="89201"/>
            <a:ext cx="1530548" cy="519435"/>
          </a:xfrm>
          <a:prstGeom prst="rect">
            <a:avLst/>
          </a:prstGeom>
          <a:noFill/>
          <a:ln>
            <a:noFill/>
          </a:ln>
        </p:spPr>
      </p:pic>
      <p:pic>
        <p:nvPicPr>
          <p:cNvPr id="277" name="Google Shape;277;p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006154" y="1089516"/>
            <a:ext cx="1990796" cy="2117868"/>
          </a:xfrm>
          <a:prstGeom prst="rect">
            <a:avLst/>
          </a:prstGeom>
          <a:noFill/>
          <a:ln>
            <a:noFill/>
          </a:ln>
        </p:spPr>
      </p:pic>
      <p:sp>
        <p:nvSpPr>
          <p:cNvPr id="278" name="Google Shape;278;p8"/>
          <p:cNvSpPr txBox="1"/>
          <p:nvPr/>
        </p:nvSpPr>
        <p:spPr>
          <a:xfrm>
            <a:off x="224281" y="4545851"/>
            <a:ext cx="5306311" cy="417411"/>
          </a:xfrm>
          <a:prstGeom prst="rect">
            <a:avLst/>
          </a:prstGeom>
          <a:solidFill>
            <a:srgbClr val="8DAF2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r>
              <a:rPr lang="nl-NL" sz="16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Doel: </a:t>
            </a:r>
            <a:r>
              <a:rPr lang="nl-NL" sz="1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Een fenomeen benaderen  vanuit duurzaamheidspijlers</a:t>
            </a:r>
            <a:endParaRPr sz="16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79" name="Google Shape;279;p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653113" y="3463426"/>
            <a:ext cx="2696878" cy="2476316"/>
          </a:xfrm>
          <a:prstGeom prst="rect">
            <a:avLst/>
          </a:prstGeom>
          <a:noFill/>
          <a:ln>
            <a:noFill/>
          </a:ln>
        </p:spPr>
      </p:pic>
      <p:pic>
        <p:nvPicPr>
          <p:cNvPr id="280" name="Google Shape;280;p8" descr="valies-logo-outlineshorizontaal.png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8256179" y="-36828"/>
            <a:ext cx="838280" cy="87774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500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5" name="Google Shape;285;p9"/>
          <p:cNvCxnSpPr/>
          <p:nvPr/>
        </p:nvCxnSpPr>
        <p:spPr>
          <a:xfrm>
            <a:off x="4114800" y="1028700"/>
            <a:ext cx="0" cy="4114800"/>
          </a:xfrm>
          <a:prstGeom prst="straightConnector1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254"/>
              </a:srgbClr>
            </a:outerShdw>
          </a:effectLst>
        </p:spPr>
      </p:cxnSp>
      <p:pic>
        <p:nvPicPr>
          <p:cNvPr id="286" name="Google Shape;286;p9"/>
          <p:cNvPicPr preferRelativeResize="0"/>
          <p:nvPr/>
        </p:nvPicPr>
        <p:blipFill rotWithShape="1">
          <a:blip r:embed="rId3">
            <a:alphaModFix/>
          </a:blip>
          <a:srcRect t="18520"/>
          <a:stretch/>
        </p:blipFill>
        <p:spPr>
          <a:xfrm rot="-5400000">
            <a:off x="-572835" y="2588302"/>
            <a:ext cx="4025900" cy="313546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7" name="Google Shape;287;p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5615299">
            <a:off x="6200315" y="175626"/>
            <a:ext cx="4025900" cy="3848100"/>
          </a:xfrm>
          <a:prstGeom prst="rect">
            <a:avLst/>
          </a:prstGeom>
          <a:noFill/>
          <a:ln>
            <a:noFill/>
          </a:ln>
        </p:spPr>
      </p:pic>
      <p:sp>
        <p:nvSpPr>
          <p:cNvPr id="288" name="Google Shape;288;p9"/>
          <p:cNvSpPr txBox="1">
            <a:spLocks noGrp="1"/>
          </p:cNvSpPr>
          <p:nvPr>
            <p:ph type="title"/>
          </p:nvPr>
        </p:nvSpPr>
        <p:spPr>
          <a:xfrm>
            <a:off x="231084" y="339158"/>
            <a:ext cx="7886700" cy="994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34275" rIns="68550" bIns="34275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nl-NL" sz="3000" b="1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Duurzaamheidspijlers</a:t>
            </a:r>
            <a:r>
              <a:rPr lang="nl-NL" sz="3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</a:t>
            </a:r>
            <a:r>
              <a:rPr lang="nl-NL" sz="3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nl-NL" sz="3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tijd en ruimte</a:t>
            </a:r>
            <a:endParaRPr sz="33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9" name="Google Shape;289;p9"/>
          <p:cNvSpPr txBox="1">
            <a:spLocks noGrp="1"/>
          </p:cNvSpPr>
          <p:nvPr>
            <p:ph type="body" idx="1"/>
          </p:nvPr>
        </p:nvSpPr>
        <p:spPr>
          <a:xfrm>
            <a:off x="4794272" y="3422790"/>
            <a:ext cx="5476186" cy="2059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34275" rIns="68550" bIns="3427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nl-NL" sz="2400" b="1" i="0" u="none" strike="noStrike" cap="none">
                <a:solidFill>
                  <a:schemeClr val="lt1"/>
                </a:solidFill>
                <a:highlight>
                  <a:srgbClr val="808080"/>
                </a:highlight>
                <a:latin typeface="Calibri"/>
                <a:ea typeface="Calibri"/>
                <a:cs typeface="Calibri"/>
                <a:sym typeface="Calibri"/>
              </a:rPr>
              <a:t> Tijd</a:t>
            </a:r>
            <a:endParaRPr sz="2400" b="1" i="0" u="none" strike="noStrike" cap="none">
              <a:solidFill>
                <a:schemeClr val="lt1"/>
              </a:solidFill>
              <a:highlight>
                <a:srgbClr val="808080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marL="343853" marR="0" lvl="0" indent="-285750" algn="l" rtl="0">
              <a:lnSpc>
                <a:spcPct val="8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380"/>
              <a:buFont typeface="Arial"/>
              <a:buChar char="•"/>
            </a:pPr>
            <a:r>
              <a:rPr lang="nl-NL" sz="178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 dit altijd zo geweest?</a:t>
            </a:r>
            <a:endParaRPr/>
          </a:p>
          <a:p>
            <a:pPr marL="343853" marR="0" lvl="0" indent="-285750" algn="l" rtl="0">
              <a:lnSpc>
                <a:spcPct val="8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380"/>
              <a:buFont typeface="Arial"/>
              <a:buChar char="•"/>
            </a:pPr>
            <a:r>
              <a:rPr lang="nl-NL" sz="178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Hoe zal het verder evolueren?</a:t>
            </a:r>
            <a:endParaRPr/>
          </a:p>
          <a:p>
            <a:pPr marL="343853" marR="0" lvl="0" indent="-134620" algn="l" rtl="0">
              <a:lnSpc>
                <a:spcPct val="8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380"/>
              <a:buFont typeface="Arial"/>
              <a:buNone/>
            </a:pPr>
            <a:endParaRPr sz="1785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3853" marR="0" lvl="0" indent="-134620" algn="l" rtl="0">
              <a:lnSpc>
                <a:spcPct val="8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380"/>
              <a:buFont typeface="Arial"/>
              <a:buNone/>
            </a:pPr>
            <a:endParaRPr sz="1785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3853" marR="0" lvl="0" indent="-134620" algn="l" rtl="0">
              <a:lnSpc>
                <a:spcPct val="8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380"/>
              <a:buFont typeface="Arial"/>
              <a:buNone/>
            </a:pPr>
            <a:endParaRPr sz="1785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3853" marR="0" lvl="0" indent="-134620" algn="l" rtl="0">
              <a:lnSpc>
                <a:spcPct val="8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380"/>
              <a:buFont typeface="Arial"/>
              <a:buNone/>
            </a:pPr>
            <a:endParaRPr sz="1785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3853" marR="0" lvl="0" indent="-134620" algn="l" rtl="0">
              <a:lnSpc>
                <a:spcPct val="8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380"/>
              <a:buFont typeface="Arial"/>
              <a:buNone/>
            </a:pPr>
            <a:endParaRPr sz="1785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8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380"/>
              <a:buFont typeface="Arial"/>
              <a:buNone/>
            </a:pPr>
            <a:endParaRPr sz="1785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0" name="Google Shape;290;p9"/>
          <p:cNvSpPr/>
          <p:nvPr/>
        </p:nvSpPr>
        <p:spPr>
          <a:xfrm>
            <a:off x="0" y="1"/>
            <a:ext cx="9144000" cy="504283"/>
          </a:xfrm>
          <a:prstGeom prst="rect">
            <a:avLst/>
          </a:prstGeom>
          <a:solidFill>
            <a:srgbClr val="8CAF22"/>
          </a:solidFill>
          <a:ln>
            <a:noFill/>
          </a:ln>
          <a:effectLst>
            <a:outerShdw blurRad="40000" dist="23000" dir="5400000" rotWithShape="0">
              <a:srgbClr val="000000">
                <a:alpha val="34509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endParaRPr sz="135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91" name="Google Shape;291;p9" descr="valies-logo-outlineshorizontaal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255936" y="89201"/>
            <a:ext cx="1530548" cy="519435"/>
          </a:xfrm>
          <a:prstGeom prst="rect">
            <a:avLst/>
          </a:prstGeom>
          <a:noFill/>
          <a:ln>
            <a:noFill/>
          </a:ln>
        </p:spPr>
      </p:pic>
      <p:sp>
        <p:nvSpPr>
          <p:cNvPr id="292" name="Google Shape;292;p9"/>
          <p:cNvSpPr txBox="1"/>
          <p:nvPr/>
        </p:nvSpPr>
        <p:spPr>
          <a:xfrm>
            <a:off x="719479" y="1338128"/>
            <a:ext cx="4237570" cy="121199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nl-NL" sz="2400" b="1" i="0" u="none" strike="noStrike" cap="none">
                <a:solidFill>
                  <a:schemeClr val="lt1"/>
                </a:solidFill>
                <a:highlight>
                  <a:srgbClr val="808080"/>
                </a:highlight>
                <a:latin typeface="Calibri"/>
                <a:ea typeface="Calibri"/>
                <a:cs typeface="Calibri"/>
                <a:sym typeface="Calibri"/>
              </a:rPr>
              <a:t> Ruimte  </a:t>
            </a:r>
            <a:endParaRPr sz="2400" b="0" i="0" u="none" strike="noStrike" cap="none">
              <a:solidFill>
                <a:schemeClr val="lt1"/>
              </a:solidFill>
              <a:highlight>
                <a:srgbClr val="808080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80000"/>
              </a:lnSpc>
              <a:spcBef>
                <a:spcPts val="375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nl-NL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 het iets dat enkel lokaal gebeurt?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80000"/>
              </a:lnSpc>
              <a:spcBef>
                <a:spcPts val="375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nl-NL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 het iets dat elders in de wereld gebeurt?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80000"/>
              </a:lnSpc>
              <a:spcBef>
                <a:spcPts val="375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nl-NL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Gebeurt het overal in de wereld? 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3" name="Google Shape;293;p9"/>
          <p:cNvSpPr txBox="1"/>
          <p:nvPr/>
        </p:nvSpPr>
        <p:spPr>
          <a:xfrm rot="-1603383">
            <a:off x="7565006" y="1601292"/>
            <a:ext cx="1083823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nl-NL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VROEGER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4" name="Google Shape;294;p9"/>
          <p:cNvSpPr txBox="1"/>
          <p:nvPr/>
        </p:nvSpPr>
        <p:spPr>
          <a:xfrm rot="1454411">
            <a:off x="7753875" y="2884762"/>
            <a:ext cx="971927" cy="4137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nl-NL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LATER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5" name="Google Shape;295;p9"/>
          <p:cNvSpPr txBox="1"/>
          <p:nvPr/>
        </p:nvSpPr>
        <p:spPr>
          <a:xfrm>
            <a:off x="8000537" y="2196049"/>
            <a:ext cx="481222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nl-NL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NU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6" name="Google Shape;296;p9"/>
          <p:cNvSpPr txBox="1"/>
          <p:nvPr/>
        </p:nvSpPr>
        <p:spPr>
          <a:xfrm rot="816460">
            <a:off x="409401" y="3008110"/>
            <a:ext cx="913776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nl-NL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LOKAAL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7" name="Google Shape;297;p9"/>
          <p:cNvSpPr txBox="1"/>
          <p:nvPr/>
        </p:nvSpPr>
        <p:spPr>
          <a:xfrm>
            <a:off x="171450" y="3782304"/>
            <a:ext cx="877356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nl-NL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ELDERS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8" name="Google Shape;298;p9"/>
          <p:cNvSpPr txBox="1"/>
          <p:nvPr/>
        </p:nvSpPr>
        <p:spPr>
          <a:xfrm rot="-2077256">
            <a:off x="221490" y="4449506"/>
            <a:ext cx="145745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nl-NL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WERELDWIJD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99" name="Google Shape;299;p9"/>
          <p:cNvCxnSpPr/>
          <p:nvPr/>
        </p:nvCxnSpPr>
        <p:spPr>
          <a:xfrm>
            <a:off x="1950142" y="3180757"/>
            <a:ext cx="5540936" cy="0"/>
          </a:xfrm>
          <a:prstGeom prst="straightConnector1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254"/>
              </a:srgbClr>
            </a:outerShdw>
          </a:effec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10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34275" rIns="68550" bIns="34275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nl-NL"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nl-NL"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nl-NL"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	</a:t>
            </a:r>
            <a:endParaRPr sz="33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6" name="Google Shape;306;p10"/>
          <p:cNvSpPr txBox="1"/>
          <p:nvPr/>
        </p:nvSpPr>
        <p:spPr>
          <a:xfrm>
            <a:off x="8326042" y="2421732"/>
            <a:ext cx="138548" cy="230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34275" rIns="68550" bIns="342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7" name="Google Shape;307;p10"/>
          <p:cNvSpPr/>
          <p:nvPr/>
        </p:nvSpPr>
        <p:spPr>
          <a:xfrm>
            <a:off x="0" y="1"/>
            <a:ext cx="9144000" cy="504283"/>
          </a:xfrm>
          <a:prstGeom prst="rect">
            <a:avLst/>
          </a:prstGeom>
          <a:solidFill>
            <a:srgbClr val="8CAF22"/>
          </a:solidFill>
          <a:ln>
            <a:noFill/>
          </a:ln>
          <a:effectLst>
            <a:outerShdw blurRad="40000" dist="23000" dir="5400000" rotWithShape="0">
              <a:srgbClr val="000000">
                <a:alpha val="34509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endParaRPr sz="135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08" name="Google Shape;308;p10" descr="valies-logo-outlineshorizontaal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55936" y="89201"/>
            <a:ext cx="1530548" cy="519435"/>
          </a:xfrm>
          <a:prstGeom prst="rect">
            <a:avLst/>
          </a:prstGeom>
          <a:noFill/>
          <a:ln>
            <a:noFill/>
          </a:ln>
        </p:spPr>
      </p:pic>
      <p:sp>
        <p:nvSpPr>
          <p:cNvPr id="309" name="Google Shape;309;p10"/>
          <p:cNvSpPr txBox="1"/>
          <p:nvPr/>
        </p:nvSpPr>
        <p:spPr>
          <a:xfrm>
            <a:off x="316993" y="588998"/>
            <a:ext cx="8916304" cy="9381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34275" rIns="68550" bIns="342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nl-NL" sz="30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Hoe link je het met de SDG’s?</a:t>
            </a:r>
            <a:endParaRPr sz="3000" b="1" i="0" u="none" strike="noStrike" cap="none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10" name="Google Shape;310;p1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40036" y="1452659"/>
            <a:ext cx="6540408" cy="33411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11"/>
          <p:cNvSpPr/>
          <p:nvPr/>
        </p:nvSpPr>
        <p:spPr>
          <a:xfrm>
            <a:off x="0" y="1"/>
            <a:ext cx="9144000" cy="504283"/>
          </a:xfrm>
          <a:prstGeom prst="rect">
            <a:avLst/>
          </a:prstGeom>
          <a:solidFill>
            <a:srgbClr val="8CAF22"/>
          </a:solidFill>
          <a:ln>
            <a:noFill/>
          </a:ln>
          <a:effectLst>
            <a:outerShdw blurRad="40000" dist="23000" dir="5400000" rotWithShape="0">
              <a:srgbClr val="000000">
                <a:alpha val="34509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endParaRPr sz="135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17" name="Google Shape;317;p11" descr="valies-logo-outlineshorizontaal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55936" y="89201"/>
            <a:ext cx="1530548" cy="519435"/>
          </a:xfrm>
          <a:prstGeom prst="rect">
            <a:avLst/>
          </a:prstGeom>
          <a:noFill/>
          <a:ln>
            <a:noFill/>
          </a:ln>
        </p:spPr>
      </p:pic>
      <p:sp>
        <p:nvSpPr>
          <p:cNvPr id="318" name="Google Shape;318;p11"/>
          <p:cNvSpPr txBox="1"/>
          <p:nvPr/>
        </p:nvSpPr>
        <p:spPr>
          <a:xfrm>
            <a:off x="273018" y="326888"/>
            <a:ext cx="7886700" cy="994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34275" rIns="68550" bIns="34275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nl-NL" sz="3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Duurzaamheidskwestie?</a:t>
            </a:r>
            <a:endParaRPr sz="33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9" name="Google Shape;319;p11"/>
          <p:cNvSpPr txBox="1"/>
          <p:nvPr/>
        </p:nvSpPr>
        <p:spPr>
          <a:xfrm>
            <a:off x="5582081" y="2963915"/>
            <a:ext cx="3352800" cy="1200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nl-NL"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Complex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nl-NL"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Onderdeel groter geheel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nl-NL"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Niet zomaar oplosbaar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20" name="Google Shape;320;p1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985250" y="2963915"/>
            <a:ext cx="498718" cy="383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21" name="Google Shape;321;p1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994805" y="3433935"/>
            <a:ext cx="498718" cy="383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22" name="Google Shape;322;p1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997276" y="3828551"/>
            <a:ext cx="498718" cy="383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23" name="Google Shape;323;p1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46772" y="2443877"/>
            <a:ext cx="3603244" cy="2491051"/>
          </a:xfrm>
          <a:prstGeom prst="rect">
            <a:avLst/>
          </a:prstGeom>
          <a:noFill/>
          <a:ln>
            <a:noFill/>
          </a:ln>
        </p:spPr>
      </p:pic>
      <p:pic>
        <p:nvPicPr>
          <p:cNvPr id="325" name="Google Shape;325;p1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373529" y="1153821"/>
            <a:ext cx="2271844" cy="1160556"/>
          </a:xfrm>
          <a:prstGeom prst="rect">
            <a:avLst/>
          </a:prstGeom>
          <a:noFill/>
          <a:ln>
            <a:noFill/>
          </a:ln>
        </p:spPr>
      </p:pic>
      <p:pic>
        <p:nvPicPr>
          <p:cNvPr id="326" name="Google Shape;326;p11" descr="valies-logo-outlineshorizontaal.png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8256179" y="-36828"/>
            <a:ext cx="838280" cy="87774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0"/>
                                        <p:tgtEl>
                                          <p:spTgt spid="3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500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p12"/>
          <p:cNvSpPr txBox="1">
            <a:spLocks noGrp="1"/>
          </p:cNvSpPr>
          <p:nvPr>
            <p:ph type="title"/>
          </p:nvPr>
        </p:nvSpPr>
        <p:spPr>
          <a:xfrm>
            <a:off x="628650" y="41239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34275" rIns="68550" bIns="34275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nl-NL" sz="33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Wat is onze plek in het systeem?   </a:t>
            </a:r>
            <a:r>
              <a:rPr lang="nl-NL" sz="3300" b="1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(5’)</a:t>
            </a:r>
            <a:endParaRPr sz="3300" b="1" i="0" u="none" strike="noStrike" cap="none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3" name="Google Shape;333;p12"/>
          <p:cNvSpPr txBox="1">
            <a:spLocks noGrp="1"/>
          </p:cNvSpPr>
          <p:nvPr>
            <p:ph type="body" idx="1"/>
          </p:nvPr>
        </p:nvSpPr>
        <p:spPr>
          <a:xfrm>
            <a:off x="1463040" y="1406565"/>
            <a:ext cx="8134593" cy="31169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34275" rIns="68550" bIns="34275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endParaRPr sz="2100" b="0" i="1" u="none" strike="noStrike" cap="none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nl-NL" sz="2400" b="1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Waar kan ‘jij’ invloed op het systeem uitoefenen? </a:t>
            </a:r>
            <a:endParaRPr sz="2400" b="1" i="0" u="none" strike="noStrike" cap="none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514350" marR="0" lvl="1" indent="-1714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nl-NL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Plaats elk om beurt een ‘persoontje’ binnen het systeem.</a:t>
            </a:r>
            <a:endParaRPr sz="2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514350" marR="0" lvl="1" indent="-1714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nl-NL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Motiveer elk je keuze.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endParaRPr sz="21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endParaRPr sz="21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endParaRPr sz="21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85800" marR="0" lvl="0" indent="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endParaRPr sz="21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4" name="Google Shape;334;p12"/>
          <p:cNvSpPr/>
          <p:nvPr/>
        </p:nvSpPr>
        <p:spPr>
          <a:xfrm>
            <a:off x="0" y="1"/>
            <a:ext cx="9144000" cy="504283"/>
          </a:xfrm>
          <a:prstGeom prst="rect">
            <a:avLst/>
          </a:prstGeom>
          <a:solidFill>
            <a:srgbClr val="8CAF22"/>
          </a:solidFill>
          <a:ln>
            <a:noFill/>
          </a:ln>
          <a:effectLst>
            <a:outerShdw blurRad="40000" dist="23000" dir="5400000" rotWithShape="0">
              <a:srgbClr val="000000">
                <a:alpha val="34509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endParaRPr sz="135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35" name="Google Shape;335;p12" descr="valies-logo-outlineshorizontaal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55936" y="89201"/>
            <a:ext cx="1530548" cy="519435"/>
          </a:xfrm>
          <a:prstGeom prst="rect">
            <a:avLst/>
          </a:prstGeom>
          <a:noFill/>
          <a:ln>
            <a:noFill/>
          </a:ln>
        </p:spPr>
      </p:pic>
      <p:sp>
        <p:nvSpPr>
          <p:cNvPr id="336" name="Google Shape;336;p12"/>
          <p:cNvSpPr txBox="1"/>
          <p:nvPr/>
        </p:nvSpPr>
        <p:spPr>
          <a:xfrm>
            <a:off x="258958" y="4243802"/>
            <a:ext cx="3892719" cy="638690"/>
          </a:xfrm>
          <a:prstGeom prst="rect">
            <a:avLst/>
          </a:prstGeom>
          <a:solidFill>
            <a:srgbClr val="8DAF2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nl-NL" sz="16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Doel:</a:t>
            </a:r>
            <a:r>
              <a:rPr lang="nl-NL" sz="1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Kritische reflecteren over de eigen rol </a:t>
            </a:r>
            <a:endParaRPr sz="16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nl-NL" sz="1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en die van andere binnen een systeem.</a:t>
            </a:r>
            <a:endParaRPr sz="16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37" name="Google Shape;337;p1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394070" y="2730500"/>
            <a:ext cx="2789993" cy="2942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38" name="Google Shape;338;p12" descr="valies-logo-outlineshorizontaal.pn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256179" y="-36828"/>
            <a:ext cx="838280" cy="877747"/>
          </a:xfrm>
          <a:prstGeom prst="rect">
            <a:avLst/>
          </a:prstGeom>
          <a:noFill/>
          <a:ln>
            <a:noFill/>
          </a:ln>
        </p:spPr>
      </p:pic>
      <p:pic>
        <p:nvPicPr>
          <p:cNvPr id="339" name="Google Shape;339;p1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 flipH="1">
            <a:off x="-603243" y="1129435"/>
            <a:ext cx="2808561" cy="280856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0"/>
                                        <p:tgtEl>
                                          <p:spTgt spid="3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500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5" name="Google Shape;345;p13" descr="page1image1834752"/>
          <p:cNvPicPr preferRelativeResize="0"/>
          <p:nvPr/>
        </p:nvPicPr>
        <p:blipFill rotWithShape="1">
          <a:blip r:embed="rId3">
            <a:alphaModFix/>
          </a:blip>
          <a:srcRect l="3205"/>
          <a:stretch/>
        </p:blipFill>
        <p:spPr>
          <a:xfrm>
            <a:off x="5005953" y="2560318"/>
            <a:ext cx="2372303" cy="1734316"/>
          </a:xfrm>
          <a:prstGeom prst="rect">
            <a:avLst/>
          </a:prstGeom>
          <a:noFill/>
          <a:ln>
            <a:noFill/>
          </a:ln>
        </p:spPr>
      </p:pic>
      <p:sp>
        <p:nvSpPr>
          <p:cNvPr id="346" name="Google Shape;346;p13"/>
          <p:cNvSpPr/>
          <p:nvPr/>
        </p:nvSpPr>
        <p:spPr>
          <a:xfrm>
            <a:off x="1575973" y="765086"/>
            <a:ext cx="5802283" cy="1312613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1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nl-NL" sz="24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TERUGBLIK - REFLECTIE</a:t>
            </a:r>
            <a:br>
              <a:rPr lang="nl-NL" sz="24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nl-NL" sz="2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Wat hebben we gedaan &amp; waarom?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47" name="Google Shape;347;p1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52546" y="2560318"/>
            <a:ext cx="1655534" cy="168642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7"/>
          <p:cNvSpPr/>
          <p:nvPr/>
        </p:nvSpPr>
        <p:spPr>
          <a:xfrm>
            <a:off x="1575973" y="765086"/>
            <a:ext cx="5802283" cy="1312613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1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nl-NL" sz="24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TERUGBLIK - REFLECTIE</a:t>
            </a:r>
            <a:br>
              <a:rPr lang="nl-NL" sz="24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nl-NL" sz="2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Wat hebben we gedaan &amp; waarom?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Tekstvak 1"/>
          <p:cNvSpPr txBox="1"/>
          <p:nvPr/>
        </p:nvSpPr>
        <p:spPr>
          <a:xfrm>
            <a:off x="1575972" y="2307102"/>
            <a:ext cx="580228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nl-NL" sz="1800" u="sng" dirty="0" smtClean="0">
                <a:latin typeface="Calibri" charset="0"/>
                <a:ea typeface="Calibri" charset="0"/>
                <a:cs typeface="Calibri" charset="0"/>
              </a:rPr>
              <a:t>Verbreding</a:t>
            </a:r>
            <a:r>
              <a:rPr lang="nl-NL" sz="1800" dirty="0" smtClean="0">
                <a:latin typeface="Calibri" charset="0"/>
                <a:ea typeface="Calibri" charset="0"/>
                <a:cs typeface="Calibri" charset="0"/>
              </a:rPr>
              <a:t>: verschillende invalshoeken onderzoeken (3P’s)</a:t>
            </a:r>
          </a:p>
          <a:p>
            <a:pPr marL="285750" indent="-285750">
              <a:buFontTx/>
              <a:buChar char="-"/>
            </a:pPr>
            <a:r>
              <a:rPr lang="nl-NL" sz="1800" dirty="0" smtClean="0">
                <a:latin typeface="Calibri" charset="0"/>
                <a:ea typeface="Calibri" charset="0"/>
                <a:cs typeface="Calibri" charset="0"/>
              </a:rPr>
              <a:t>In kaart brengen van actoren en factoren</a:t>
            </a:r>
          </a:p>
          <a:p>
            <a:pPr marL="285750" indent="-285750">
              <a:buFontTx/>
              <a:buChar char="-"/>
            </a:pPr>
            <a:r>
              <a:rPr lang="nl-NL" sz="1800" dirty="0" smtClean="0">
                <a:latin typeface="Calibri" charset="0"/>
                <a:ea typeface="Calibri" charset="0"/>
                <a:cs typeface="Calibri" charset="0"/>
              </a:rPr>
              <a:t>Onderdeel van een groter geheel</a:t>
            </a:r>
          </a:p>
          <a:p>
            <a:pPr marL="285750" indent="-285750">
              <a:buFontTx/>
              <a:buChar char="-"/>
            </a:pPr>
            <a:r>
              <a:rPr lang="nl-NL" sz="1800" dirty="0" smtClean="0">
                <a:latin typeface="Calibri" charset="0"/>
                <a:ea typeface="Calibri" charset="0"/>
                <a:cs typeface="Calibri" charset="0"/>
              </a:rPr>
              <a:t>Koppeling met de </a:t>
            </a:r>
            <a:r>
              <a:rPr lang="nl-NL" sz="1800" u="sng" dirty="0" smtClean="0">
                <a:latin typeface="Calibri" charset="0"/>
                <a:ea typeface="Calibri" charset="0"/>
                <a:cs typeface="Calibri" charset="0"/>
              </a:rPr>
              <a:t>eigen leefwereld </a:t>
            </a:r>
            <a:r>
              <a:rPr lang="nl-NL" sz="1800" dirty="0" smtClean="0">
                <a:latin typeface="Calibri" charset="0"/>
                <a:ea typeface="Calibri" charset="0"/>
                <a:cs typeface="Calibri" charset="0"/>
              </a:rPr>
              <a:t>– </a:t>
            </a:r>
            <a:r>
              <a:rPr lang="nl-NL" sz="1800" u="sng" dirty="0" smtClean="0">
                <a:latin typeface="Calibri" charset="0"/>
                <a:ea typeface="Calibri" charset="0"/>
                <a:cs typeface="Calibri" charset="0"/>
              </a:rPr>
              <a:t>betrokkenheid</a:t>
            </a:r>
            <a:r>
              <a:rPr lang="nl-NL" sz="1800" dirty="0" smtClean="0">
                <a:latin typeface="Calibri" charset="0"/>
                <a:ea typeface="Calibri" charset="0"/>
                <a:cs typeface="Calibri" charset="0"/>
              </a:rPr>
              <a:t> bij het probleem</a:t>
            </a:r>
          </a:p>
          <a:p>
            <a:pPr marL="285750" indent="-285750">
              <a:buFontTx/>
              <a:buChar char="-"/>
            </a:pPr>
            <a:r>
              <a:rPr lang="nl-NL" sz="1800" u="sng" dirty="0" smtClean="0">
                <a:latin typeface="Calibri" charset="0"/>
                <a:ea typeface="Calibri" charset="0"/>
                <a:cs typeface="Calibri" charset="0"/>
              </a:rPr>
              <a:t>Diversiteit </a:t>
            </a:r>
            <a:r>
              <a:rPr lang="nl-NL" sz="1800" dirty="0" smtClean="0">
                <a:latin typeface="Calibri" charset="0"/>
                <a:ea typeface="Calibri" charset="0"/>
                <a:cs typeface="Calibri" charset="0"/>
              </a:rPr>
              <a:t>binnen de groep verkennen (rood persoontje op verschillende plaatsen in het systeem)</a:t>
            </a:r>
          </a:p>
          <a:p>
            <a:pPr marL="285750" indent="-285750">
              <a:buFontTx/>
              <a:buChar char="-"/>
            </a:pPr>
            <a:endParaRPr lang="nl-NL" sz="1800" dirty="0"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4842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p14"/>
          <p:cNvSpPr txBox="1">
            <a:spLocks noGrp="1"/>
          </p:cNvSpPr>
          <p:nvPr>
            <p:ph type="title"/>
          </p:nvPr>
        </p:nvSpPr>
        <p:spPr>
          <a:xfrm>
            <a:off x="320524" y="441250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34275" rIns="68550" bIns="34275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nl-NL" sz="33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Diverse mensen, diverse meningen? </a:t>
            </a:r>
            <a:r>
              <a:rPr lang="nl-NL" sz="3300" b="1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(10’)</a:t>
            </a:r>
            <a:endParaRPr sz="3300" b="1" i="0" u="none" strike="noStrike" cap="none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4" name="Google Shape;354;p14"/>
          <p:cNvSpPr txBox="1">
            <a:spLocks noGrp="1"/>
          </p:cNvSpPr>
          <p:nvPr>
            <p:ph type="body" idx="1"/>
          </p:nvPr>
        </p:nvSpPr>
        <p:spPr>
          <a:xfrm>
            <a:off x="600940" y="1573326"/>
            <a:ext cx="7886700" cy="35701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34275" rIns="68550" bIns="34275" anchor="t" anchorCtr="0">
            <a:noAutofit/>
          </a:bodyPr>
          <a:lstStyle/>
          <a:p>
            <a:pPr marL="47625" marR="0" lvl="0" indent="0" algn="l" rtl="0">
              <a:lnSpc>
                <a:spcPct val="7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nl-NL" sz="2400" b="1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Stellingenspel met persona’s</a:t>
            </a:r>
            <a:endParaRPr sz="2400" b="1" i="0" u="none" strike="noStrike" cap="none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7625" marR="0" lvl="0" indent="0" algn="l" rtl="0">
              <a:lnSpc>
                <a:spcPct val="7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6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90556" marR="0" lvl="1" indent="-342900" algn="l" rtl="0">
              <a:lnSpc>
                <a:spcPct val="7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lphaLcParenR"/>
            </a:pPr>
            <a:r>
              <a:rPr lang="nl-NL"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Lezen en voorbereiding </a:t>
            </a:r>
            <a:r>
              <a:rPr lang="nl-NL" sz="2000" b="1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(5’)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690556" marR="0" lvl="1" indent="-342900" algn="l" rtl="0">
              <a:lnSpc>
                <a:spcPct val="7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lphaLcParenR"/>
            </a:pPr>
            <a:r>
              <a:rPr lang="nl-NL"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Debat </a:t>
            </a:r>
            <a:r>
              <a:rPr lang="nl-NL" sz="2000" b="1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(5’)</a:t>
            </a:r>
            <a:endParaRPr sz="1600" b="1" i="0" u="none" strike="noStrike" cap="none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7624" marR="0" lvl="0" indent="0" algn="l" rtl="0">
              <a:lnSpc>
                <a:spcPct val="7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35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7624" marR="0" lvl="0" indent="0" algn="l" rtl="0">
              <a:lnSpc>
                <a:spcPct val="7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nl-NL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Ga in dialoog met elkaar over de volgende stelling:</a:t>
            </a:r>
            <a:endParaRPr sz="2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7624" marR="0" lvl="0" indent="0" algn="l" rtl="0">
              <a:lnSpc>
                <a:spcPct val="7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350" b="0" i="0" u="none" strike="noStrike" cap="none">
              <a:solidFill>
                <a:schemeClr val="dk1"/>
              </a:solidFill>
              <a:highlight>
                <a:srgbClr val="FFFF00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marL="37624" marR="0" lvl="0" indent="0" algn="l" rtl="0">
              <a:lnSpc>
                <a:spcPct val="7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350" b="0" i="0" u="none" strike="noStrike" cap="none">
              <a:solidFill>
                <a:schemeClr val="dk1"/>
              </a:solidFill>
              <a:highlight>
                <a:srgbClr val="FFFF00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marL="37624" marR="0" lvl="0" indent="0" algn="l" rtl="0">
              <a:lnSpc>
                <a:spcPct val="7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350" b="0" i="0" u="none" strike="noStrike" cap="none">
              <a:solidFill>
                <a:schemeClr val="dk1"/>
              </a:solidFill>
              <a:highlight>
                <a:srgbClr val="FFFF00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marL="37624" marR="0" lvl="0" indent="0" algn="l" rtl="0">
              <a:lnSpc>
                <a:spcPct val="7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350" b="0" i="0" u="none" strike="noStrike" cap="none">
              <a:solidFill>
                <a:schemeClr val="dk1"/>
              </a:solidFill>
              <a:highlight>
                <a:srgbClr val="FFFF00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marL="37624" marR="0" lvl="0" indent="0" algn="l" rtl="0">
              <a:lnSpc>
                <a:spcPct val="7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350" b="0" i="0" u="none" strike="noStrike" cap="none">
              <a:solidFill>
                <a:schemeClr val="dk1"/>
              </a:solidFill>
              <a:highlight>
                <a:srgbClr val="FFFF00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marL="37624" marR="0" lvl="0" indent="0" algn="l" rtl="0">
              <a:lnSpc>
                <a:spcPct val="7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350" b="0" i="0" u="none" strike="noStrike" cap="none">
              <a:solidFill>
                <a:schemeClr val="dk1"/>
              </a:solidFill>
              <a:highlight>
                <a:srgbClr val="FFFF00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marL="37624" marR="0" lvl="0" indent="0" algn="l" rtl="0">
              <a:lnSpc>
                <a:spcPct val="7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350" b="0" i="0" u="none" strike="noStrike" cap="none">
              <a:solidFill>
                <a:schemeClr val="dk1"/>
              </a:solidFill>
              <a:highlight>
                <a:srgbClr val="FFFF00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48101" algn="l" rtl="0">
              <a:lnSpc>
                <a:spcPct val="7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35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7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590"/>
              <a:buFont typeface="Arial"/>
              <a:buNone/>
            </a:pPr>
            <a:endParaRPr sz="1943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48101" algn="l" rtl="0">
              <a:lnSpc>
                <a:spcPct val="7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590"/>
              <a:buFont typeface="Arial"/>
              <a:buNone/>
            </a:pPr>
            <a:endParaRPr sz="1943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48101" algn="l" rtl="0">
              <a:lnSpc>
                <a:spcPct val="7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590"/>
              <a:buFont typeface="Arial"/>
              <a:buNone/>
            </a:pPr>
            <a:endParaRPr sz="1943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55" name="Google Shape;355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861368" y="1416354"/>
            <a:ext cx="2028631" cy="2145885"/>
          </a:xfrm>
          <a:prstGeom prst="rect">
            <a:avLst/>
          </a:prstGeom>
          <a:noFill/>
          <a:ln>
            <a:noFill/>
          </a:ln>
        </p:spPr>
      </p:pic>
      <p:sp>
        <p:nvSpPr>
          <p:cNvPr id="356" name="Google Shape;356;p14"/>
          <p:cNvSpPr/>
          <p:nvPr/>
        </p:nvSpPr>
        <p:spPr>
          <a:xfrm>
            <a:off x="938440" y="3719211"/>
            <a:ext cx="7681304" cy="1267317"/>
          </a:xfrm>
          <a:prstGeom prst="rect">
            <a:avLst/>
          </a:prstGeom>
          <a:solidFill>
            <a:srgbClr val="DDD9C3"/>
          </a:solidFill>
          <a:ln w="25400" cap="flat" cmpd="sng">
            <a:solidFill>
              <a:srgbClr val="31538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50" tIns="34275" rIns="68550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nl-NL" sz="2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“We moeten nu zelf iets doen.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nl-NL" sz="2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We kunnen niet wachten tot het beleid er is.”</a:t>
            </a:r>
            <a:endParaRPr sz="28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7" name="Google Shape;357;p14"/>
          <p:cNvSpPr/>
          <p:nvPr/>
        </p:nvSpPr>
        <p:spPr>
          <a:xfrm>
            <a:off x="0" y="1"/>
            <a:ext cx="9144000" cy="504283"/>
          </a:xfrm>
          <a:prstGeom prst="rect">
            <a:avLst/>
          </a:prstGeom>
          <a:solidFill>
            <a:srgbClr val="8CAF22"/>
          </a:solidFill>
          <a:ln>
            <a:noFill/>
          </a:ln>
          <a:effectLst>
            <a:outerShdw blurRad="40000" dist="23000" dir="5400000" rotWithShape="0">
              <a:srgbClr val="000000">
                <a:alpha val="34509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endParaRPr sz="135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58" name="Google Shape;358;p14" descr="valies-logo-outlineshorizontaal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255936" y="89201"/>
            <a:ext cx="1530548" cy="519435"/>
          </a:xfrm>
          <a:prstGeom prst="rect">
            <a:avLst/>
          </a:prstGeom>
          <a:noFill/>
          <a:ln>
            <a:noFill/>
          </a:ln>
        </p:spPr>
      </p:pic>
      <p:pic>
        <p:nvPicPr>
          <p:cNvPr id="359" name="Google Shape;359;p14" descr="valies-logo-outlineshorizontaal.pn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256179" y="-36828"/>
            <a:ext cx="838280" cy="87774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0"/>
                                        <p:tgtEl>
                                          <p:spTgt spid="3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5000"/>
                                          </p:stCondLst>
                                        </p:cTn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p15"/>
          <p:cNvSpPr txBox="1">
            <a:spLocks noGrp="1"/>
          </p:cNvSpPr>
          <p:nvPr>
            <p:ph type="body" idx="1"/>
          </p:nvPr>
        </p:nvSpPr>
        <p:spPr>
          <a:xfrm>
            <a:off x="628650" y="1161955"/>
            <a:ext cx="7886700" cy="1556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34275" rIns="68550" bIns="34275" anchor="t" anchorCtr="0">
            <a:noAutofit/>
          </a:bodyPr>
          <a:lstStyle/>
          <a:p>
            <a:pPr marL="723424" lvl="1" indent="-342900" algn="l" rtl="0">
              <a:lnSpc>
                <a:spcPct val="70000"/>
              </a:lnSpc>
              <a:spcBef>
                <a:spcPts val="750"/>
              </a:spcBef>
              <a:spcAft>
                <a:spcPts val="0"/>
              </a:spcAft>
              <a:buSzPts val="1800"/>
              <a:buFont typeface="Arial"/>
              <a:buChar char="•"/>
            </a:pPr>
            <a:r>
              <a:rPr lang="nl-NL" sz="2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Hoe was het om je in te leven in andere waarden?</a:t>
            </a:r>
            <a:endParaRPr dirty="0"/>
          </a:p>
          <a:p>
            <a:pPr marL="380524" marR="0" lvl="1" indent="0" algn="l" rtl="0">
              <a:lnSpc>
                <a:spcPct val="7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nl-NL" sz="2400" dirty="0"/>
              <a:t>     Verschilt deze van je eigen mening?</a:t>
            </a:r>
            <a:endParaRPr sz="24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723424" lvl="1" indent="-342900" algn="l" rtl="0">
              <a:lnSpc>
                <a:spcPct val="70000"/>
              </a:lnSpc>
              <a:spcBef>
                <a:spcPts val="750"/>
              </a:spcBef>
              <a:spcAft>
                <a:spcPts val="0"/>
              </a:spcAft>
              <a:buSzPts val="1800"/>
              <a:buFont typeface="Arial"/>
              <a:buChar char="•"/>
            </a:pPr>
            <a:r>
              <a:rPr lang="nl-NL" sz="2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Hoe verliep het gesprek? (getuigenis moderator)</a:t>
            </a:r>
            <a:endParaRPr sz="24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514350" marR="0" lvl="1" indent="-48100" algn="l" rtl="0">
              <a:lnSpc>
                <a:spcPct val="7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1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514350" marR="0" lvl="1" indent="-48100" algn="l" rtl="0">
              <a:lnSpc>
                <a:spcPct val="7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1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48101" algn="l" rtl="0">
              <a:lnSpc>
                <a:spcPct val="7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4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48101" algn="l" rtl="0">
              <a:lnSpc>
                <a:spcPct val="7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4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48101" algn="l" rtl="0">
              <a:lnSpc>
                <a:spcPct val="7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4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7624" marR="0" lvl="0" indent="0" algn="l" rtl="0">
              <a:lnSpc>
                <a:spcPct val="7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4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7624" marR="0" lvl="0" indent="0" algn="l" rtl="0">
              <a:lnSpc>
                <a:spcPct val="7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400" b="0" i="0" u="none" strike="noStrike" cap="none" dirty="0">
              <a:solidFill>
                <a:schemeClr val="dk1"/>
              </a:solidFill>
              <a:highlight>
                <a:srgbClr val="FFFF00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marL="37624" marR="0" lvl="0" indent="0" algn="l" rtl="0">
              <a:lnSpc>
                <a:spcPct val="7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400" b="0" i="0" u="none" strike="noStrike" cap="none" dirty="0">
              <a:solidFill>
                <a:schemeClr val="dk1"/>
              </a:solidFill>
              <a:highlight>
                <a:srgbClr val="FFFF00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marL="37624" marR="0" lvl="0" indent="0" algn="l" rtl="0">
              <a:lnSpc>
                <a:spcPct val="7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400" b="0" i="0" u="none" strike="noStrike" cap="none" dirty="0">
              <a:solidFill>
                <a:schemeClr val="dk1"/>
              </a:solidFill>
              <a:highlight>
                <a:srgbClr val="FFFF00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marL="37624" marR="0" lvl="0" indent="0" algn="l" rtl="0">
              <a:lnSpc>
                <a:spcPct val="7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400" b="0" i="0" u="none" strike="noStrike" cap="none" dirty="0">
              <a:solidFill>
                <a:schemeClr val="dk1"/>
              </a:solidFill>
              <a:highlight>
                <a:srgbClr val="FFFF00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marL="37624" marR="0" lvl="0" indent="0" algn="l" rtl="0">
              <a:lnSpc>
                <a:spcPct val="7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400" b="0" i="0" u="none" strike="noStrike" cap="none" dirty="0">
              <a:solidFill>
                <a:schemeClr val="dk1"/>
              </a:solidFill>
              <a:highlight>
                <a:srgbClr val="FFFF00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marL="37624" marR="0" lvl="0" indent="0" algn="l" rtl="0">
              <a:lnSpc>
                <a:spcPct val="7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400" b="0" i="0" u="none" strike="noStrike" cap="none" dirty="0">
              <a:solidFill>
                <a:schemeClr val="dk1"/>
              </a:solidFill>
              <a:highlight>
                <a:srgbClr val="FFFF00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marL="37624" marR="0" lvl="0" indent="0" algn="l" rtl="0">
              <a:lnSpc>
                <a:spcPct val="7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400" b="0" i="0" u="none" strike="noStrike" cap="none" dirty="0">
              <a:solidFill>
                <a:schemeClr val="dk1"/>
              </a:solidFill>
              <a:highlight>
                <a:srgbClr val="FFFF00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48101" algn="l" rtl="0">
              <a:lnSpc>
                <a:spcPct val="7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4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7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590"/>
              <a:buFont typeface="Arial"/>
              <a:buNone/>
            </a:pPr>
            <a:endParaRPr sz="20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48101" algn="l" rtl="0">
              <a:lnSpc>
                <a:spcPct val="7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590"/>
              <a:buFont typeface="Arial"/>
              <a:buNone/>
            </a:pPr>
            <a:endParaRPr sz="20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48101" algn="l" rtl="0">
              <a:lnSpc>
                <a:spcPct val="7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590"/>
              <a:buFont typeface="Arial"/>
              <a:buNone/>
            </a:pPr>
            <a:endParaRPr sz="20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6" name="Google Shape;366;p15"/>
          <p:cNvSpPr/>
          <p:nvPr/>
        </p:nvSpPr>
        <p:spPr>
          <a:xfrm>
            <a:off x="0" y="1"/>
            <a:ext cx="9144000" cy="504283"/>
          </a:xfrm>
          <a:prstGeom prst="rect">
            <a:avLst/>
          </a:prstGeom>
          <a:solidFill>
            <a:srgbClr val="8CAF22"/>
          </a:solidFill>
          <a:ln>
            <a:noFill/>
          </a:ln>
          <a:effectLst>
            <a:outerShdw blurRad="40000" dist="23000" dir="5400000" rotWithShape="0">
              <a:srgbClr val="000000">
                <a:alpha val="34509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endParaRPr sz="135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67" name="Google Shape;367;p15" descr="valies-logo-outlineshorizontaal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55936" y="89201"/>
            <a:ext cx="1530548" cy="519435"/>
          </a:xfrm>
          <a:prstGeom prst="rect">
            <a:avLst/>
          </a:prstGeom>
          <a:noFill/>
          <a:ln>
            <a:noFill/>
          </a:ln>
        </p:spPr>
      </p:pic>
      <p:sp>
        <p:nvSpPr>
          <p:cNvPr id="368" name="Google Shape;368;p15"/>
          <p:cNvSpPr txBox="1">
            <a:spLocks noGrp="1"/>
          </p:cNvSpPr>
          <p:nvPr>
            <p:ph type="title"/>
          </p:nvPr>
        </p:nvSpPr>
        <p:spPr>
          <a:xfrm>
            <a:off x="600940" y="441250"/>
            <a:ext cx="8433332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34275" rIns="68550" bIns="34275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nl-NL" sz="32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Reflectie op het verloop van de dialoog </a:t>
            </a:r>
            <a:r>
              <a:rPr lang="nl-NL" sz="3200" b="1" i="0" u="none" strike="noStrike" cap="none" dirty="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(10’)</a:t>
            </a:r>
            <a:endParaRPr sz="3300" b="1" i="0" u="none" strike="noStrike" cap="none" dirty="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69" name="Google Shape;369;p1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044703" y="2778547"/>
            <a:ext cx="3099297" cy="2950817"/>
          </a:xfrm>
          <a:prstGeom prst="rect">
            <a:avLst/>
          </a:prstGeom>
          <a:noFill/>
          <a:ln>
            <a:noFill/>
          </a:ln>
        </p:spPr>
      </p:pic>
      <p:pic>
        <p:nvPicPr>
          <p:cNvPr id="370" name="Google Shape;370;p15" descr="valies-logo-outlineshorizontaal.pn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256179" y="-36828"/>
            <a:ext cx="838280" cy="877747"/>
          </a:xfrm>
          <a:prstGeom prst="rect">
            <a:avLst/>
          </a:prstGeom>
          <a:noFill/>
          <a:ln>
            <a:noFill/>
          </a:ln>
        </p:spPr>
      </p:pic>
      <p:sp>
        <p:nvSpPr>
          <p:cNvPr id="371" name="Google Shape;371;p15"/>
          <p:cNvSpPr txBox="1"/>
          <p:nvPr/>
        </p:nvSpPr>
        <p:spPr>
          <a:xfrm>
            <a:off x="237852" y="3550605"/>
            <a:ext cx="5097263" cy="1406700"/>
          </a:xfrm>
          <a:prstGeom prst="rect">
            <a:avLst/>
          </a:prstGeom>
          <a:solidFill>
            <a:srgbClr val="8DAF2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nl-NL" sz="16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DOEL:</a:t>
            </a:r>
            <a:endParaRPr sz="16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</a:pPr>
            <a:r>
              <a:rPr lang="nl-NL" sz="1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Inleven in diverse meningen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</a:pPr>
            <a:r>
              <a:rPr lang="nl-NL" sz="1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Kenmerken van een democratische dialoog benoemen.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</a:pPr>
            <a:r>
              <a:rPr lang="nl-NL" sz="1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Een eigen mening verwoorden over een duurzaamheidskwestie.</a:t>
            </a:r>
            <a:endParaRPr sz="1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0"/>
                                        <p:tgtEl>
                                          <p:spTgt spid="3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5000"/>
                                          </p:stCondLst>
                                        </p:cTn>
                                        <p:tgtEl>
                                          <p:spTgt spid="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7" name="Google Shape;377;p16" descr="page1image1834752"/>
          <p:cNvPicPr preferRelativeResize="0"/>
          <p:nvPr/>
        </p:nvPicPr>
        <p:blipFill rotWithShape="1">
          <a:blip r:embed="rId3">
            <a:alphaModFix/>
          </a:blip>
          <a:srcRect l="3205"/>
          <a:stretch/>
        </p:blipFill>
        <p:spPr>
          <a:xfrm>
            <a:off x="5005953" y="2560318"/>
            <a:ext cx="2372303" cy="1734316"/>
          </a:xfrm>
          <a:prstGeom prst="rect">
            <a:avLst/>
          </a:prstGeom>
          <a:noFill/>
          <a:ln>
            <a:noFill/>
          </a:ln>
        </p:spPr>
      </p:pic>
      <p:sp>
        <p:nvSpPr>
          <p:cNvPr id="378" name="Google Shape;378;p16"/>
          <p:cNvSpPr/>
          <p:nvPr/>
        </p:nvSpPr>
        <p:spPr>
          <a:xfrm>
            <a:off x="1575973" y="765086"/>
            <a:ext cx="5802283" cy="1312613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1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nl-NL" sz="24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TERUGBLIK - REFLECTIE</a:t>
            </a:r>
            <a:br>
              <a:rPr lang="nl-NL" sz="24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nl-NL" sz="2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Wat hebben we gedaan &amp; waarom?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79" name="Google Shape;379;p1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52546" y="2560318"/>
            <a:ext cx="1655534" cy="168642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005BE226-598A-6C4C-B0EC-9C46CC239624}"/>
              </a:ext>
            </a:extLst>
          </p:cNvPr>
          <p:cNvSpPr/>
          <p:nvPr/>
        </p:nvSpPr>
        <p:spPr>
          <a:xfrm>
            <a:off x="0" y="1"/>
            <a:ext cx="9144000" cy="504283"/>
          </a:xfrm>
          <a:prstGeom prst="rect">
            <a:avLst/>
          </a:prstGeom>
          <a:solidFill>
            <a:srgbClr val="8CAF2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2" name="Picture 11" descr="valies-logo-outlineshorizontaal.png">
            <a:extLst>
              <a:ext uri="{FF2B5EF4-FFF2-40B4-BE49-F238E27FC236}">
                <a16:creationId xmlns="" xmlns:a16="http://schemas.microsoft.com/office/drawing/2014/main" id="{90A00867-2ABF-A241-80DD-C182A8D9F42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209" y="134798"/>
            <a:ext cx="1530548" cy="519435"/>
          </a:xfrm>
          <a:prstGeom prst="rect">
            <a:avLst/>
          </a:prstGeom>
        </p:spPr>
      </p:pic>
      <p:pic>
        <p:nvPicPr>
          <p:cNvPr id="2" name="Afbeelding 1">
            <a:hlinkClick r:id="rId4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5929" y="789030"/>
            <a:ext cx="6932141" cy="3872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098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7"/>
          <p:cNvSpPr/>
          <p:nvPr/>
        </p:nvSpPr>
        <p:spPr>
          <a:xfrm>
            <a:off x="1575973" y="765086"/>
            <a:ext cx="5802283" cy="1312613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1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nl-NL" sz="24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TERUGBLIK - REFLECTIE</a:t>
            </a:r>
            <a:br>
              <a:rPr lang="nl-NL" sz="24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nl-NL" sz="2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Wat hebben we gedaan &amp; waarom?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Tekstvak 1"/>
          <p:cNvSpPr txBox="1"/>
          <p:nvPr/>
        </p:nvSpPr>
        <p:spPr>
          <a:xfrm>
            <a:off x="1575972" y="2307102"/>
            <a:ext cx="580228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nl-NL" sz="1800" u="sng" dirty="0" smtClean="0">
                <a:latin typeface="Calibri" charset="0"/>
                <a:ea typeface="Calibri" charset="0"/>
                <a:cs typeface="Calibri" charset="0"/>
              </a:rPr>
              <a:t>Diverse </a:t>
            </a:r>
            <a:r>
              <a:rPr lang="nl-NL" sz="1800" dirty="0" smtClean="0">
                <a:latin typeface="Calibri" charset="0"/>
                <a:ea typeface="Calibri" charset="0"/>
                <a:cs typeface="Calibri" charset="0"/>
              </a:rPr>
              <a:t>emoties en waarden opzoeken/binnenbrengen</a:t>
            </a:r>
          </a:p>
          <a:p>
            <a:pPr marL="285750" indent="-285750">
              <a:buFontTx/>
              <a:buChar char="-"/>
            </a:pPr>
            <a:r>
              <a:rPr lang="nl-NL" sz="1800" dirty="0" smtClean="0">
                <a:latin typeface="Calibri" charset="0"/>
                <a:ea typeface="Calibri" charset="0"/>
                <a:cs typeface="Calibri" charset="0"/>
              </a:rPr>
              <a:t>Veilige omgeving voor ‘afwijkende’ standpunten</a:t>
            </a:r>
          </a:p>
          <a:p>
            <a:pPr marL="285750" indent="-285750">
              <a:buFontTx/>
              <a:buChar char="-"/>
            </a:pPr>
            <a:r>
              <a:rPr lang="nl-NL" sz="1800" dirty="0" smtClean="0">
                <a:latin typeface="Calibri" charset="0"/>
                <a:ea typeface="Calibri" charset="0"/>
                <a:cs typeface="Calibri" charset="0"/>
              </a:rPr>
              <a:t>Eigen mening formuleren/bijstellen</a:t>
            </a:r>
          </a:p>
          <a:p>
            <a:pPr marL="285750" indent="-285750">
              <a:buFontTx/>
              <a:buChar char="-"/>
            </a:pPr>
            <a:r>
              <a:rPr lang="nl-NL" sz="1800" dirty="0" smtClean="0">
                <a:latin typeface="Calibri" charset="0"/>
                <a:ea typeface="Calibri" charset="0"/>
                <a:cs typeface="Calibri" charset="0"/>
              </a:rPr>
              <a:t>Leren argumenteren/debat/dialoog</a:t>
            </a:r>
          </a:p>
          <a:p>
            <a:pPr marL="285750" indent="-285750">
              <a:buFontTx/>
              <a:buChar char="-"/>
            </a:pPr>
            <a:r>
              <a:rPr lang="nl-NL" sz="1800" dirty="0" smtClean="0">
                <a:latin typeface="Calibri" charset="0"/>
                <a:ea typeface="Calibri" charset="0"/>
                <a:cs typeface="Calibri" charset="0"/>
              </a:rPr>
              <a:t>Inleven in andere meningen/waarden: eigen waarden in vraag stellen (</a:t>
            </a:r>
            <a:r>
              <a:rPr lang="nl-NL" sz="1800" u="sng" dirty="0" err="1" smtClean="0">
                <a:latin typeface="Calibri" charset="0"/>
                <a:ea typeface="Calibri" charset="0"/>
                <a:cs typeface="Calibri" charset="0"/>
              </a:rPr>
              <a:t>transformatief</a:t>
            </a:r>
            <a:r>
              <a:rPr lang="nl-NL" sz="1800" u="sng" dirty="0" smtClean="0">
                <a:latin typeface="Calibri" charset="0"/>
                <a:ea typeface="Calibri" charset="0"/>
                <a:cs typeface="Calibri" charset="0"/>
              </a:rPr>
              <a:t> leren!</a:t>
            </a:r>
            <a:r>
              <a:rPr lang="nl-NL" sz="1800" dirty="0" smtClean="0">
                <a:latin typeface="Calibri" charset="0"/>
                <a:ea typeface="Calibri" charset="0"/>
                <a:cs typeface="Calibri" charset="0"/>
              </a:rPr>
              <a:t>)</a:t>
            </a:r>
          </a:p>
          <a:p>
            <a:pPr marL="285750" indent="-285750">
              <a:buFontTx/>
              <a:buChar char="-"/>
            </a:pPr>
            <a:endParaRPr lang="nl-NL" sz="1800" dirty="0"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1392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5" name="Google Shape;385;p17"/>
          <p:cNvPicPr preferRelativeResize="0"/>
          <p:nvPr/>
        </p:nvPicPr>
        <p:blipFill rotWithShape="1">
          <a:blip r:embed="rId3">
            <a:alphaModFix/>
          </a:blip>
          <a:srcRect t="-4519"/>
          <a:stretch/>
        </p:blipFill>
        <p:spPr>
          <a:xfrm>
            <a:off x="5019075" y="343119"/>
            <a:ext cx="3656244" cy="4622776"/>
          </a:xfrm>
          <a:prstGeom prst="rect">
            <a:avLst/>
          </a:prstGeom>
          <a:noFill/>
          <a:ln>
            <a:noFill/>
          </a:ln>
        </p:spPr>
      </p:pic>
      <p:pic>
        <p:nvPicPr>
          <p:cNvPr id="386" name="Google Shape;386;p1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102671" y="1360807"/>
            <a:ext cx="1681042" cy="2477965"/>
          </a:xfrm>
          <a:prstGeom prst="rect">
            <a:avLst/>
          </a:prstGeom>
          <a:noFill/>
          <a:ln>
            <a:noFill/>
          </a:ln>
        </p:spPr>
      </p:pic>
      <p:sp>
        <p:nvSpPr>
          <p:cNvPr id="387" name="Google Shape;387;p17"/>
          <p:cNvSpPr txBox="1">
            <a:spLocks noGrp="1"/>
          </p:cNvSpPr>
          <p:nvPr>
            <p:ph type="title"/>
          </p:nvPr>
        </p:nvSpPr>
        <p:spPr>
          <a:xfrm>
            <a:off x="628650" y="343119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34275" rIns="68550" bIns="34275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</a:pPr>
            <a:r>
              <a:rPr lang="nl-NL" sz="3600" b="1"/>
              <a:t>Waar droom je van? </a:t>
            </a:r>
            <a:r>
              <a:rPr lang="nl-NL" sz="3300" b="1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(5’)</a:t>
            </a:r>
            <a:endParaRPr sz="3300" b="0" i="0" u="none" strike="noStrike" cap="none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8" name="Google Shape;388;p17"/>
          <p:cNvSpPr txBox="1">
            <a:spLocks noGrp="1"/>
          </p:cNvSpPr>
          <p:nvPr>
            <p:ph type="body" idx="1"/>
          </p:nvPr>
        </p:nvSpPr>
        <p:spPr>
          <a:xfrm>
            <a:off x="861245" y="1470535"/>
            <a:ext cx="6482925" cy="2612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34275" rIns="68550" bIns="34275" anchor="t" anchorCtr="0">
            <a:noAutofit/>
          </a:bodyPr>
          <a:lstStyle/>
          <a:p>
            <a:pPr marL="380524" marR="0" lvl="1" indent="0" algn="l" rtl="0">
              <a:lnSpc>
                <a:spcPct val="7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20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80524" marR="0" lvl="1" indent="0" algn="l" rtl="0">
              <a:lnSpc>
                <a:spcPct val="7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nl-NL"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Concretiseer deze algemene </a:t>
            </a:r>
            <a:endParaRPr/>
          </a:p>
          <a:p>
            <a:pPr marL="380524" marR="0" lvl="1" indent="0" algn="l" rtl="0">
              <a:lnSpc>
                <a:spcPct val="7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nl-NL"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droom (koppel gedrag aan).</a:t>
            </a:r>
            <a:endParaRPr/>
          </a:p>
          <a:p>
            <a:pPr marL="380524" marR="0" lvl="1" indent="0" algn="l" rtl="0">
              <a:lnSpc>
                <a:spcPct val="7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80524" marR="0" lvl="1" indent="0" algn="l" rtl="0">
              <a:lnSpc>
                <a:spcPct val="7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nl-NL" sz="2400" b="1" i="1"/>
              <a:t>"Ik wil … dat ...”</a:t>
            </a:r>
            <a:endParaRPr i="1"/>
          </a:p>
          <a:p>
            <a:pPr marL="380524" marR="0" lvl="1" indent="0" algn="l" rtl="0">
              <a:lnSpc>
                <a:spcPct val="7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21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7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210"/>
              <a:buFont typeface="Arial"/>
              <a:buNone/>
            </a:pPr>
            <a:endParaRPr sz="135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0" algn="l" rtl="0">
              <a:lnSpc>
                <a:spcPct val="7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endParaRPr sz="21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514350" marR="0" lvl="1" indent="-74294" algn="l" rtl="0">
              <a:lnSpc>
                <a:spcPct val="7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040"/>
              <a:buFont typeface="Arial"/>
              <a:buNone/>
            </a:pPr>
            <a:endParaRPr sz="153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514350" marR="0" lvl="1" indent="-74294" algn="l" rtl="0">
              <a:lnSpc>
                <a:spcPct val="7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040"/>
              <a:buFont typeface="Arial"/>
              <a:buNone/>
            </a:pPr>
            <a:endParaRPr sz="153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1" indent="0" algn="l" rtl="0">
              <a:lnSpc>
                <a:spcPct val="7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040"/>
              <a:buFont typeface="Arial"/>
              <a:buNone/>
            </a:pPr>
            <a:endParaRPr sz="153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9" name="Google Shape;389;p17"/>
          <p:cNvSpPr/>
          <p:nvPr/>
        </p:nvSpPr>
        <p:spPr>
          <a:xfrm>
            <a:off x="0" y="1"/>
            <a:ext cx="9144000" cy="504283"/>
          </a:xfrm>
          <a:prstGeom prst="rect">
            <a:avLst/>
          </a:prstGeom>
          <a:solidFill>
            <a:srgbClr val="8CAF22"/>
          </a:solidFill>
          <a:ln>
            <a:noFill/>
          </a:ln>
          <a:effectLst>
            <a:outerShdw blurRad="40000" dist="23000" dir="5400000" rotWithShape="0">
              <a:srgbClr val="000000">
                <a:alpha val="34509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endParaRPr sz="135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90" name="Google Shape;390;p17" descr="valies-logo-outlineshorizontaal.pn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255936" y="89201"/>
            <a:ext cx="1530548" cy="51943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91" name="Google Shape;391;p17"/>
          <p:cNvCxnSpPr/>
          <p:nvPr/>
        </p:nvCxnSpPr>
        <p:spPr>
          <a:xfrm>
            <a:off x="5714837" y="732179"/>
            <a:ext cx="0" cy="3963116"/>
          </a:xfrm>
          <a:prstGeom prst="straightConnector1">
            <a:avLst/>
          </a:prstGeom>
          <a:noFill/>
          <a:ln w="25400" cap="flat" cmpd="sng">
            <a:solidFill>
              <a:srgbClr val="A5A5A5"/>
            </a:solidFill>
            <a:prstDash val="dash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254"/>
              </a:srgbClr>
            </a:outerShdw>
          </a:effectLst>
        </p:spPr>
      </p:cxnSp>
      <p:sp>
        <p:nvSpPr>
          <p:cNvPr id="392" name="Google Shape;392;p17"/>
          <p:cNvSpPr txBox="1"/>
          <p:nvPr/>
        </p:nvSpPr>
        <p:spPr>
          <a:xfrm>
            <a:off x="155436" y="4695295"/>
            <a:ext cx="3731547" cy="415972"/>
          </a:xfrm>
          <a:prstGeom prst="rect">
            <a:avLst/>
          </a:prstGeom>
          <a:solidFill>
            <a:srgbClr val="8DAF2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nl-NL" sz="1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Doel: een gewenste toekomst verbeelden</a:t>
            </a:r>
            <a:endParaRPr sz="1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93" name="Google Shape;393;p17" descr="valies-logo-outlineshorizontaal.png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8256179" y="-36828"/>
            <a:ext cx="838280" cy="87774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0"/>
                                        <p:tgtEl>
                                          <p:spTgt spid="3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500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p18"/>
          <p:cNvSpPr txBox="1">
            <a:spLocks noGrp="1"/>
          </p:cNvSpPr>
          <p:nvPr>
            <p:ph type="title"/>
          </p:nvPr>
        </p:nvSpPr>
        <p:spPr>
          <a:xfrm>
            <a:off x="247975" y="356975"/>
            <a:ext cx="82536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34275" rIns="68550" bIns="34275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nl-NL" sz="3000" b="1"/>
              <a:t>Wat is er nodig om deze droom te bereiken</a:t>
            </a:r>
            <a:r>
              <a:rPr lang="nl-NL" sz="3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? </a:t>
            </a:r>
            <a:r>
              <a:rPr lang="nl-NL" sz="3000" b="1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(10’) </a:t>
            </a:r>
            <a:endParaRPr sz="3000" b="0" i="0" u="none" strike="noStrike" cap="none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1" name="Google Shape;401;p18"/>
          <p:cNvSpPr/>
          <p:nvPr/>
        </p:nvSpPr>
        <p:spPr>
          <a:xfrm>
            <a:off x="0" y="1"/>
            <a:ext cx="9144000" cy="504283"/>
          </a:xfrm>
          <a:prstGeom prst="rect">
            <a:avLst/>
          </a:prstGeom>
          <a:solidFill>
            <a:srgbClr val="8CAF22"/>
          </a:solidFill>
          <a:ln>
            <a:noFill/>
          </a:ln>
          <a:effectLst>
            <a:outerShdw blurRad="40000" dist="23000" dir="5400000" rotWithShape="0">
              <a:srgbClr val="000000">
                <a:alpha val="34509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endParaRPr sz="135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02" name="Google Shape;402;p18" descr="valies-logo-outlineshorizontaal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55936" y="89201"/>
            <a:ext cx="1530548" cy="519435"/>
          </a:xfrm>
          <a:prstGeom prst="rect">
            <a:avLst/>
          </a:prstGeom>
          <a:noFill/>
          <a:ln>
            <a:noFill/>
          </a:ln>
        </p:spPr>
      </p:pic>
      <p:pic>
        <p:nvPicPr>
          <p:cNvPr id="403" name="Google Shape;403;p1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010912" y="1118000"/>
            <a:ext cx="5287629" cy="40255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04" name="Google Shape;404;p18"/>
          <p:cNvCxnSpPr/>
          <p:nvPr/>
        </p:nvCxnSpPr>
        <p:spPr>
          <a:xfrm>
            <a:off x="6292615" y="1056804"/>
            <a:ext cx="0" cy="3963116"/>
          </a:xfrm>
          <a:prstGeom prst="straightConnector1">
            <a:avLst/>
          </a:prstGeom>
          <a:noFill/>
          <a:ln w="25400" cap="flat" cmpd="sng">
            <a:solidFill>
              <a:srgbClr val="A5A5A5"/>
            </a:solidFill>
            <a:prstDash val="dash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254"/>
              </a:srgbClr>
            </a:outerShdw>
          </a:effectLst>
        </p:spPr>
      </p:cxnSp>
      <p:cxnSp>
        <p:nvCxnSpPr>
          <p:cNvPr id="405" name="Google Shape;405;p18"/>
          <p:cNvCxnSpPr/>
          <p:nvPr/>
        </p:nvCxnSpPr>
        <p:spPr>
          <a:xfrm>
            <a:off x="3543319" y="1056804"/>
            <a:ext cx="0" cy="3963116"/>
          </a:xfrm>
          <a:prstGeom prst="straightConnector1">
            <a:avLst/>
          </a:prstGeom>
          <a:noFill/>
          <a:ln w="25400" cap="flat" cmpd="sng">
            <a:solidFill>
              <a:srgbClr val="A5A5A5"/>
            </a:solidFill>
            <a:prstDash val="dash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254"/>
              </a:srgbClr>
            </a:outerShdw>
          </a:effectLst>
        </p:spPr>
      </p:cxnSp>
      <p:sp>
        <p:nvSpPr>
          <p:cNvPr id="406" name="Google Shape;406;p18"/>
          <p:cNvSpPr/>
          <p:nvPr/>
        </p:nvSpPr>
        <p:spPr>
          <a:xfrm>
            <a:off x="4509424" y="1779949"/>
            <a:ext cx="341662" cy="422685"/>
          </a:xfrm>
          <a:prstGeom prst="rect">
            <a:avLst/>
          </a:prstGeom>
          <a:solidFill>
            <a:srgbClr val="FFC000"/>
          </a:solidFill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509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7" name="Google Shape;407;p18"/>
          <p:cNvSpPr/>
          <p:nvPr/>
        </p:nvSpPr>
        <p:spPr>
          <a:xfrm rot="10800000" flipH="1">
            <a:off x="4918524" y="3673527"/>
            <a:ext cx="364216" cy="450697"/>
          </a:xfrm>
          <a:prstGeom prst="rect">
            <a:avLst/>
          </a:prstGeom>
          <a:solidFill>
            <a:srgbClr val="D90F1C"/>
          </a:solidFill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509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8" name="Google Shape;408;p18"/>
          <p:cNvSpPr/>
          <p:nvPr/>
        </p:nvSpPr>
        <p:spPr>
          <a:xfrm>
            <a:off x="4792861" y="2726631"/>
            <a:ext cx="489879" cy="335525"/>
          </a:xfrm>
          <a:prstGeom prst="rect">
            <a:avLst/>
          </a:prstGeom>
          <a:solidFill>
            <a:srgbClr val="00B050"/>
          </a:solidFill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509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9" name="Google Shape;409;p18"/>
          <p:cNvSpPr txBox="1"/>
          <p:nvPr/>
        </p:nvSpPr>
        <p:spPr>
          <a:xfrm>
            <a:off x="247973" y="2458395"/>
            <a:ext cx="2924536" cy="14773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lang="nl-NL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Noteer 3 verschillende voorwaarden?</a:t>
            </a:r>
            <a:endParaRPr/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lang="nl-NL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Selecteer 1 voorwaarde waarop je wil verder werken.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10" name="Google Shape;410;p18" descr="valies-logo-outlineshorizontaal.pn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256179" y="-36828"/>
            <a:ext cx="838280" cy="877747"/>
          </a:xfrm>
          <a:prstGeom prst="rect">
            <a:avLst/>
          </a:prstGeom>
          <a:noFill/>
          <a:ln>
            <a:noFill/>
          </a:ln>
        </p:spPr>
      </p:pic>
      <p:sp>
        <p:nvSpPr>
          <p:cNvPr id="411" name="Google Shape;411;p18"/>
          <p:cNvSpPr/>
          <p:nvPr/>
        </p:nvSpPr>
        <p:spPr>
          <a:xfrm>
            <a:off x="3962690" y="1321827"/>
            <a:ext cx="1348352" cy="1190509"/>
          </a:xfrm>
          <a:prstGeom prst="ellipse">
            <a:avLst/>
          </a:prstGeom>
          <a:noFill/>
          <a:ln w="508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0"/>
                                        <p:tgtEl>
                                          <p:spTgt spid="4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5000"/>
                                          </p:stCondLst>
                                        </p:cTn>
                                        <p:tgtEl>
                                          <p:spTgt spid="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8" name="Google Shape;418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28602" y="1082079"/>
            <a:ext cx="7709049" cy="3695661"/>
          </a:xfrm>
          <a:prstGeom prst="rect">
            <a:avLst/>
          </a:prstGeom>
          <a:noFill/>
          <a:ln>
            <a:noFill/>
          </a:ln>
        </p:spPr>
      </p:pic>
      <p:sp>
        <p:nvSpPr>
          <p:cNvPr id="419" name="Google Shape;419;p19"/>
          <p:cNvSpPr txBox="1">
            <a:spLocks noGrp="1"/>
          </p:cNvSpPr>
          <p:nvPr>
            <p:ph type="title"/>
          </p:nvPr>
        </p:nvSpPr>
        <p:spPr>
          <a:xfrm>
            <a:off x="614795" y="35697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34275" rIns="68550" bIns="34275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nl-NL" sz="33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Wat wil je nu doen? </a:t>
            </a:r>
            <a:r>
              <a:rPr lang="nl-NL" sz="3300" b="1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(10’) </a:t>
            </a:r>
            <a:endParaRPr sz="3300" b="0" i="0" u="none" strike="noStrike" cap="none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0" name="Google Shape;420;p19"/>
          <p:cNvSpPr/>
          <p:nvPr/>
        </p:nvSpPr>
        <p:spPr>
          <a:xfrm>
            <a:off x="0" y="1"/>
            <a:ext cx="9144000" cy="504283"/>
          </a:xfrm>
          <a:prstGeom prst="rect">
            <a:avLst/>
          </a:prstGeom>
          <a:solidFill>
            <a:srgbClr val="8CAF22"/>
          </a:solidFill>
          <a:ln>
            <a:noFill/>
          </a:ln>
          <a:effectLst>
            <a:outerShdw blurRad="40000" dist="23000" dir="5400000" rotWithShape="0">
              <a:srgbClr val="000000">
                <a:alpha val="34509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endParaRPr sz="135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21" name="Google Shape;421;p19" descr="valies-logo-outlineshorizontaal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255936" y="89201"/>
            <a:ext cx="1530548" cy="51943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22" name="Google Shape;422;p19"/>
          <p:cNvCxnSpPr/>
          <p:nvPr/>
        </p:nvCxnSpPr>
        <p:spPr>
          <a:xfrm>
            <a:off x="6292615" y="1056804"/>
            <a:ext cx="0" cy="3963116"/>
          </a:xfrm>
          <a:prstGeom prst="straightConnector1">
            <a:avLst/>
          </a:prstGeom>
          <a:noFill/>
          <a:ln w="25400" cap="flat" cmpd="sng">
            <a:solidFill>
              <a:srgbClr val="A5A5A5"/>
            </a:solidFill>
            <a:prstDash val="dash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254"/>
              </a:srgbClr>
            </a:outerShdw>
          </a:effectLst>
        </p:spPr>
      </p:cxnSp>
      <p:cxnSp>
        <p:nvCxnSpPr>
          <p:cNvPr id="423" name="Google Shape;423;p19"/>
          <p:cNvCxnSpPr/>
          <p:nvPr/>
        </p:nvCxnSpPr>
        <p:spPr>
          <a:xfrm>
            <a:off x="2816887" y="1056804"/>
            <a:ext cx="0" cy="3963116"/>
          </a:xfrm>
          <a:prstGeom prst="straightConnector1">
            <a:avLst/>
          </a:prstGeom>
          <a:noFill/>
          <a:ln w="25400" cap="flat" cmpd="sng">
            <a:solidFill>
              <a:srgbClr val="A5A5A5"/>
            </a:solidFill>
            <a:prstDash val="dash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254"/>
              </a:srgbClr>
            </a:outerShdw>
          </a:effectLst>
        </p:spPr>
      </p:cxnSp>
      <p:sp>
        <p:nvSpPr>
          <p:cNvPr id="424" name="Google Shape;424;p19"/>
          <p:cNvSpPr/>
          <p:nvPr/>
        </p:nvSpPr>
        <p:spPr>
          <a:xfrm>
            <a:off x="4279106" y="1407625"/>
            <a:ext cx="341662" cy="422685"/>
          </a:xfrm>
          <a:prstGeom prst="rect">
            <a:avLst/>
          </a:prstGeom>
          <a:solidFill>
            <a:srgbClr val="A5A5A5"/>
          </a:solidFill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509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5" name="Google Shape;425;p19"/>
          <p:cNvSpPr/>
          <p:nvPr/>
        </p:nvSpPr>
        <p:spPr>
          <a:xfrm>
            <a:off x="4460255" y="2533840"/>
            <a:ext cx="489879" cy="335525"/>
          </a:xfrm>
          <a:prstGeom prst="rect">
            <a:avLst/>
          </a:prstGeom>
          <a:solidFill>
            <a:srgbClr val="A5A5A5"/>
          </a:solidFill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509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6" name="Google Shape;426;p19"/>
          <p:cNvSpPr txBox="1"/>
          <p:nvPr/>
        </p:nvSpPr>
        <p:spPr>
          <a:xfrm>
            <a:off x="147066" y="4599080"/>
            <a:ext cx="4313189" cy="544419"/>
          </a:xfrm>
          <a:prstGeom prst="rect">
            <a:avLst/>
          </a:prstGeom>
          <a:solidFill>
            <a:srgbClr val="FBD4B4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nl-NL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Bedenk individueel 4 verschillende mogelijkheden.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Wissel ideëen uit.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7" name="Google Shape;427;p19"/>
          <p:cNvSpPr/>
          <p:nvPr/>
        </p:nvSpPr>
        <p:spPr>
          <a:xfrm>
            <a:off x="815546" y="1748394"/>
            <a:ext cx="671156" cy="603271"/>
          </a:xfrm>
          <a:prstGeom prst="rect">
            <a:avLst/>
          </a:prstGeom>
          <a:solidFill>
            <a:srgbClr val="FFC000"/>
          </a:solidFill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509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8" name="Google Shape;428;p19"/>
          <p:cNvSpPr/>
          <p:nvPr/>
        </p:nvSpPr>
        <p:spPr>
          <a:xfrm>
            <a:off x="1173521" y="3010283"/>
            <a:ext cx="679538" cy="628546"/>
          </a:xfrm>
          <a:prstGeom prst="rect">
            <a:avLst/>
          </a:prstGeom>
          <a:solidFill>
            <a:srgbClr val="00B050"/>
          </a:solidFill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509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429" name="Google Shape;429;p19"/>
          <p:cNvCxnSpPr>
            <a:stCxn id="427" idx="1"/>
            <a:endCxn id="427" idx="3"/>
          </p:cNvCxnSpPr>
          <p:nvPr/>
        </p:nvCxnSpPr>
        <p:spPr>
          <a:xfrm>
            <a:off x="815546" y="2050029"/>
            <a:ext cx="671100" cy="0"/>
          </a:xfrm>
          <a:prstGeom prst="straightConnector1">
            <a:avLst/>
          </a:prstGeom>
          <a:noFill/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30" name="Google Shape;430;p19"/>
          <p:cNvCxnSpPr>
            <a:stCxn id="427" idx="0"/>
            <a:endCxn id="427" idx="2"/>
          </p:cNvCxnSpPr>
          <p:nvPr/>
        </p:nvCxnSpPr>
        <p:spPr>
          <a:xfrm>
            <a:off x="1151124" y="1748394"/>
            <a:ext cx="0" cy="603300"/>
          </a:xfrm>
          <a:prstGeom prst="straightConnector1">
            <a:avLst/>
          </a:prstGeom>
          <a:noFill/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31" name="Google Shape;431;p19"/>
          <p:cNvCxnSpPr/>
          <p:nvPr/>
        </p:nvCxnSpPr>
        <p:spPr>
          <a:xfrm>
            <a:off x="1181902" y="3311918"/>
            <a:ext cx="671156" cy="0"/>
          </a:xfrm>
          <a:prstGeom prst="straightConnector1">
            <a:avLst/>
          </a:prstGeom>
          <a:noFill/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32" name="Google Shape;432;p19"/>
          <p:cNvCxnSpPr/>
          <p:nvPr/>
        </p:nvCxnSpPr>
        <p:spPr>
          <a:xfrm>
            <a:off x="1517480" y="3010282"/>
            <a:ext cx="0" cy="603271"/>
          </a:xfrm>
          <a:prstGeom prst="straightConnector1">
            <a:avLst/>
          </a:prstGeom>
          <a:noFill/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433" name="Google Shape;433;p19" descr="valies-logo-outlineshorizontaal.pn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256179" y="-36828"/>
            <a:ext cx="838280" cy="877747"/>
          </a:xfrm>
          <a:prstGeom prst="rect">
            <a:avLst/>
          </a:prstGeom>
          <a:noFill/>
          <a:ln>
            <a:noFill/>
          </a:ln>
        </p:spPr>
      </p:pic>
      <p:sp>
        <p:nvSpPr>
          <p:cNvPr id="434" name="Google Shape;434;p19"/>
          <p:cNvSpPr/>
          <p:nvPr/>
        </p:nvSpPr>
        <p:spPr>
          <a:xfrm>
            <a:off x="3824186" y="1131610"/>
            <a:ext cx="1348352" cy="1190509"/>
          </a:xfrm>
          <a:prstGeom prst="ellipse">
            <a:avLst/>
          </a:prstGeom>
          <a:noFill/>
          <a:ln w="508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0"/>
                                        <p:tgtEl>
                                          <p:spTgt spid="4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5000"/>
                                          </p:stCondLst>
                                        </p:cTn>
                                        <p:tgtEl>
                                          <p:spTgt spid="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1" name="Google Shape;441;p20" descr="page1image1834752"/>
          <p:cNvPicPr preferRelativeResize="0"/>
          <p:nvPr/>
        </p:nvPicPr>
        <p:blipFill rotWithShape="1">
          <a:blip r:embed="rId3">
            <a:alphaModFix/>
          </a:blip>
          <a:srcRect l="3205"/>
          <a:stretch/>
        </p:blipFill>
        <p:spPr>
          <a:xfrm>
            <a:off x="5005953" y="2560318"/>
            <a:ext cx="2372303" cy="1734316"/>
          </a:xfrm>
          <a:prstGeom prst="rect">
            <a:avLst/>
          </a:prstGeom>
          <a:noFill/>
          <a:ln>
            <a:noFill/>
          </a:ln>
        </p:spPr>
      </p:pic>
      <p:sp>
        <p:nvSpPr>
          <p:cNvPr id="442" name="Google Shape;442;p20"/>
          <p:cNvSpPr/>
          <p:nvPr/>
        </p:nvSpPr>
        <p:spPr>
          <a:xfrm>
            <a:off x="1575973" y="765086"/>
            <a:ext cx="5802283" cy="1312613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1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nl-NL" sz="24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TERUGBLIK - REFLECTIE</a:t>
            </a:r>
            <a:br>
              <a:rPr lang="nl-NL" sz="24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nl-NL" sz="2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Wat hebben we gedaan &amp; waarom?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43" name="Google Shape;443;p2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52546" y="2560318"/>
            <a:ext cx="1655534" cy="168642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7"/>
          <p:cNvSpPr/>
          <p:nvPr/>
        </p:nvSpPr>
        <p:spPr>
          <a:xfrm>
            <a:off x="1575973" y="765086"/>
            <a:ext cx="5802283" cy="1312613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1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nl-NL" sz="24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TERUGBLIK - REFLECTIE</a:t>
            </a:r>
            <a:br>
              <a:rPr lang="nl-NL" sz="24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nl-NL" sz="2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Wat hebben we gedaan &amp; waarom?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Tekstvak 1"/>
          <p:cNvSpPr txBox="1"/>
          <p:nvPr/>
        </p:nvSpPr>
        <p:spPr>
          <a:xfrm>
            <a:off x="1575972" y="2307102"/>
            <a:ext cx="580228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nl-NL" sz="1800" u="sng" dirty="0" smtClean="0">
                <a:latin typeface="Calibri" charset="0"/>
                <a:ea typeface="Calibri" charset="0"/>
                <a:cs typeface="Calibri" charset="0"/>
              </a:rPr>
              <a:t>Zelf</a:t>
            </a:r>
            <a:r>
              <a:rPr lang="nl-NL" sz="1800" dirty="0" smtClean="0">
                <a:latin typeface="Calibri" charset="0"/>
                <a:ea typeface="Calibri" charset="0"/>
                <a:cs typeface="Calibri" charset="0"/>
              </a:rPr>
              <a:t> droom/actie formuleren: autonome motivatie</a:t>
            </a:r>
          </a:p>
          <a:p>
            <a:pPr marL="285750" indent="-285750">
              <a:buFontTx/>
              <a:buChar char="-"/>
            </a:pPr>
            <a:r>
              <a:rPr lang="nl-NL" sz="1800" dirty="0" smtClean="0">
                <a:latin typeface="Calibri" charset="0"/>
                <a:ea typeface="Calibri" charset="0"/>
                <a:cs typeface="Calibri" charset="0"/>
              </a:rPr>
              <a:t>Handelings</a:t>
            </a:r>
            <a:r>
              <a:rPr lang="nl-NL" sz="1800" u="sng" dirty="0" smtClean="0">
                <a:latin typeface="Calibri" charset="0"/>
                <a:ea typeface="Calibri" charset="0"/>
                <a:cs typeface="Calibri" charset="0"/>
              </a:rPr>
              <a:t>perspectief</a:t>
            </a:r>
            <a:r>
              <a:rPr lang="nl-NL" sz="1800" dirty="0" smtClean="0">
                <a:latin typeface="Calibri" charset="0"/>
                <a:ea typeface="Calibri" charset="0"/>
                <a:cs typeface="Calibri" charset="0"/>
              </a:rPr>
              <a:t> geven</a:t>
            </a:r>
          </a:p>
          <a:p>
            <a:pPr marL="285750" indent="-285750">
              <a:buFontTx/>
              <a:buChar char="-"/>
            </a:pPr>
            <a:r>
              <a:rPr lang="nl-NL" sz="1800" dirty="0" smtClean="0">
                <a:latin typeface="Calibri" charset="0"/>
                <a:ea typeface="Calibri" charset="0"/>
                <a:cs typeface="Calibri" charset="0"/>
              </a:rPr>
              <a:t>Actiemogelijkheden </a:t>
            </a:r>
            <a:r>
              <a:rPr lang="nl-NL" sz="1800" u="sng" dirty="0" smtClean="0">
                <a:latin typeface="Calibri" charset="0"/>
                <a:ea typeface="Calibri" charset="0"/>
                <a:cs typeface="Calibri" charset="0"/>
              </a:rPr>
              <a:t>verkennen, bedenken</a:t>
            </a:r>
          </a:p>
          <a:p>
            <a:pPr marL="285750" indent="-285750">
              <a:buFontTx/>
              <a:buChar char="-"/>
            </a:pPr>
            <a:r>
              <a:rPr lang="nl-NL" sz="1800" dirty="0" smtClean="0">
                <a:latin typeface="Calibri" charset="0"/>
                <a:ea typeface="Calibri" charset="0"/>
                <a:cs typeface="Calibri" charset="0"/>
              </a:rPr>
              <a:t>Actie </a:t>
            </a:r>
            <a:r>
              <a:rPr lang="nl-NL" sz="1800" u="sng" dirty="0" smtClean="0">
                <a:latin typeface="Calibri" charset="0"/>
                <a:ea typeface="Calibri" charset="0"/>
                <a:cs typeface="Calibri" charset="0"/>
              </a:rPr>
              <a:t>willen</a:t>
            </a:r>
            <a:r>
              <a:rPr lang="nl-NL" sz="1800" dirty="0" smtClean="0">
                <a:latin typeface="Calibri" charset="0"/>
                <a:ea typeface="Calibri" charset="0"/>
                <a:cs typeface="Calibri" charset="0"/>
              </a:rPr>
              <a:t> ondernemen</a:t>
            </a:r>
          </a:p>
          <a:p>
            <a:pPr marL="285750" indent="-285750">
              <a:buFontTx/>
              <a:buChar char="-"/>
            </a:pPr>
            <a:r>
              <a:rPr lang="nl-NL" sz="1800" u="sng" dirty="0" smtClean="0">
                <a:latin typeface="Calibri" charset="0"/>
                <a:ea typeface="Calibri" charset="0"/>
                <a:cs typeface="Calibri" charset="0"/>
              </a:rPr>
              <a:t>Creatief denken</a:t>
            </a:r>
            <a:r>
              <a:rPr lang="nl-NL" sz="1800" dirty="0" smtClean="0">
                <a:latin typeface="Calibri" charset="0"/>
                <a:ea typeface="Calibri" charset="0"/>
                <a:cs typeface="Calibri" charset="0"/>
              </a:rPr>
              <a:t>: complexe problematieken vragen om een ‘out of </a:t>
            </a:r>
            <a:r>
              <a:rPr lang="nl-NL" sz="1800" dirty="0" err="1" smtClean="0">
                <a:latin typeface="Calibri" charset="0"/>
                <a:ea typeface="Calibri" charset="0"/>
                <a:cs typeface="Calibri" charset="0"/>
              </a:rPr>
              <a:t>the</a:t>
            </a:r>
            <a:r>
              <a:rPr lang="nl-NL" sz="1800" dirty="0" smtClean="0">
                <a:latin typeface="Calibri" charset="0"/>
                <a:ea typeface="Calibri" charset="0"/>
                <a:cs typeface="Calibri" charset="0"/>
              </a:rPr>
              <a:t> box’ benadering</a:t>
            </a:r>
          </a:p>
          <a:p>
            <a:pPr marL="285750" indent="-285750">
              <a:buFontTx/>
              <a:buChar char="-"/>
            </a:pPr>
            <a:endParaRPr lang="nl-NL" sz="1800" dirty="0"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5298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Google Shape;449;p21"/>
          <p:cNvSpPr/>
          <p:nvPr/>
        </p:nvSpPr>
        <p:spPr>
          <a:xfrm>
            <a:off x="0" y="1"/>
            <a:ext cx="9144000" cy="504283"/>
          </a:xfrm>
          <a:prstGeom prst="rect">
            <a:avLst/>
          </a:prstGeom>
          <a:solidFill>
            <a:srgbClr val="8CAF22"/>
          </a:solidFill>
          <a:ln>
            <a:noFill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5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50" name="Google Shape;450;p21" descr="valies-logo-outlineshorizontaal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1179" y="89201"/>
            <a:ext cx="1530548" cy="519435"/>
          </a:xfrm>
          <a:prstGeom prst="rect">
            <a:avLst/>
          </a:prstGeom>
          <a:noFill/>
          <a:ln>
            <a:noFill/>
          </a:ln>
        </p:spPr>
      </p:pic>
      <p:sp>
        <p:nvSpPr>
          <p:cNvPr id="451" name="Google Shape;451;p21"/>
          <p:cNvSpPr txBox="1">
            <a:spLocks noGrp="1"/>
          </p:cNvSpPr>
          <p:nvPr>
            <p:ph type="body" idx="1"/>
          </p:nvPr>
        </p:nvSpPr>
        <p:spPr>
          <a:xfrm>
            <a:off x="101179" y="330773"/>
            <a:ext cx="8466541" cy="37350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2400"/>
              <a:buNone/>
            </a:pP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1080"/>
              </a:spcBef>
              <a:spcAft>
                <a:spcPts val="0"/>
              </a:spcAft>
              <a:buSzPts val="2400"/>
              <a:buNone/>
            </a:pPr>
            <a:r>
              <a:rPr lang="nl-NL">
                <a:latin typeface="Calibri"/>
                <a:ea typeface="Calibri"/>
                <a:cs typeface="Calibri"/>
                <a:sym typeface="Calibri"/>
              </a:rPr>
              <a:t>… is leren </a:t>
            </a:r>
            <a:r>
              <a:rPr lang="nl-NL" b="1">
                <a:latin typeface="Calibri"/>
                <a:ea typeface="Calibri"/>
                <a:cs typeface="Calibri"/>
                <a:sym typeface="Calibri"/>
              </a:rPr>
              <a:t>denken over </a:t>
            </a:r>
            <a:r>
              <a:rPr lang="nl-NL">
                <a:latin typeface="Calibri"/>
                <a:ea typeface="Calibri"/>
                <a:cs typeface="Calibri"/>
                <a:sym typeface="Calibri"/>
              </a:rPr>
              <a:t>en </a:t>
            </a:r>
            <a:r>
              <a:rPr lang="nl-NL" b="1">
                <a:latin typeface="Calibri"/>
                <a:ea typeface="Calibri"/>
                <a:cs typeface="Calibri"/>
                <a:sym typeface="Calibri"/>
              </a:rPr>
              <a:t>werken aan 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1080"/>
              </a:spcBef>
              <a:spcAft>
                <a:spcPts val="600"/>
              </a:spcAft>
              <a:buSzPts val="2400"/>
              <a:buNone/>
            </a:pPr>
            <a:endParaRPr sz="16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2" name="Google Shape;452;p21"/>
          <p:cNvSpPr txBox="1"/>
          <p:nvPr/>
        </p:nvSpPr>
        <p:spPr>
          <a:xfrm>
            <a:off x="1688454" y="181621"/>
            <a:ext cx="5148254" cy="2983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nl-NL" sz="24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Educatie voor duurzame ontwikkeling </a:t>
            </a:r>
            <a:endParaRPr/>
          </a:p>
        </p:txBody>
      </p:sp>
      <p:sp>
        <p:nvSpPr>
          <p:cNvPr id="453" name="Google Shape;453;p21"/>
          <p:cNvSpPr txBox="1"/>
          <p:nvPr/>
        </p:nvSpPr>
        <p:spPr>
          <a:xfrm>
            <a:off x="3492802" y="1674858"/>
            <a:ext cx="5651198" cy="13864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51435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nl-NL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op school leerlingen en leraren </a:t>
            </a:r>
            <a:endParaRPr/>
          </a:p>
          <a:p>
            <a:pPr marL="51435" marR="0" lvl="0" indent="0" algn="l" rtl="0">
              <a:lnSpc>
                <a:spcPct val="100000"/>
              </a:lnSpc>
              <a:spcBef>
                <a:spcPts val="11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nl-NL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uitrusten met competenties </a:t>
            </a:r>
            <a:endParaRPr/>
          </a:p>
          <a:p>
            <a:pPr marL="51435" marR="0" lvl="0" indent="0" algn="l" rtl="0">
              <a:lnSpc>
                <a:spcPct val="100000"/>
              </a:lnSpc>
              <a:spcBef>
                <a:spcPts val="11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nl-NL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om bewuste keuzes te maken </a:t>
            </a:r>
            <a:endParaRPr/>
          </a:p>
          <a:p>
            <a:pPr marL="51435" marR="0" lvl="0" indent="0" algn="l" rtl="0">
              <a:lnSpc>
                <a:spcPct val="100000"/>
              </a:lnSpc>
              <a:spcBef>
                <a:spcPts val="11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nl-NL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 functie van een leefbare wereld</a:t>
            </a:r>
            <a:endParaRPr/>
          </a:p>
        </p:txBody>
      </p:sp>
      <p:pic>
        <p:nvPicPr>
          <p:cNvPr id="454" name="Google Shape;454;p21" descr="https://sustain.wisconsin.edu/wp-content/uploads/peopleplanetprofit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2276947">
            <a:off x="855620" y="1556272"/>
            <a:ext cx="2486481" cy="2343489"/>
          </a:xfrm>
          <a:prstGeom prst="rect">
            <a:avLst/>
          </a:prstGeom>
          <a:noFill/>
          <a:ln>
            <a:noFill/>
          </a:ln>
        </p:spPr>
      </p:pic>
      <p:sp>
        <p:nvSpPr>
          <p:cNvPr id="455" name="Google Shape;455;p21"/>
          <p:cNvSpPr/>
          <p:nvPr/>
        </p:nvSpPr>
        <p:spPr>
          <a:xfrm>
            <a:off x="5666729" y="4231883"/>
            <a:ext cx="3022622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(Uit: de vlag en de lading, LNE)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1" name="Google Shape;461;p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596853" y="1858674"/>
            <a:ext cx="5254949" cy="3182751"/>
          </a:xfrm>
          <a:prstGeom prst="rect">
            <a:avLst/>
          </a:prstGeom>
          <a:noFill/>
          <a:ln>
            <a:noFill/>
          </a:ln>
        </p:spPr>
      </p:pic>
      <p:sp>
        <p:nvSpPr>
          <p:cNvPr id="462" name="Google Shape;462;p22"/>
          <p:cNvSpPr/>
          <p:nvPr/>
        </p:nvSpPr>
        <p:spPr>
          <a:xfrm>
            <a:off x="0" y="4"/>
            <a:ext cx="9144000" cy="504283"/>
          </a:xfrm>
          <a:prstGeom prst="rect">
            <a:avLst/>
          </a:prstGeom>
          <a:solidFill>
            <a:srgbClr val="8CAF22"/>
          </a:solidFill>
          <a:ln>
            <a:noFill/>
          </a:ln>
          <a:effectLst>
            <a:outerShdw blurRad="40000" dist="23000" dir="5400000" rotWithShape="0">
              <a:srgbClr val="000000">
                <a:alpha val="34117"/>
              </a:srgbClr>
            </a:outerShdw>
          </a:effectLst>
        </p:spPr>
        <p:txBody>
          <a:bodyPr spcFirstLastPara="1" wrap="square" lIns="68550" tIns="34275" rIns="68550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5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3" name="Google Shape;463;p22"/>
          <p:cNvSpPr txBox="1"/>
          <p:nvPr/>
        </p:nvSpPr>
        <p:spPr>
          <a:xfrm>
            <a:off x="2212066" y="102993"/>
            <a:ext cx="6062840" cy="2983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34275" rIns="68550" bIns="342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nl-NL" sz="27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EDO - WAARTOE LEREN? </a:t>
            </a:r>
            <a:endParaRPr sz="12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4" name="Google Shape;464;p22"/>
          <p:cNvSpPr txBox="1"/>
          <p:nvPr/>
        </p:nvSpPr>
        <p:spPr>
          <a:xfrm>
            <a:off x="950092" y="848959"/>
            <a:ext cx="8586788" cy="4847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34275" rIns="68550" bIns="3427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nl-NL" sz="2700" b="1" i="1" u="none" strike="noStrike" cap="none">
                <a:solidFill>
                  <a:srgbClr val="C4BD97"/>
                </a:solidFill>
                <a:latin typeface="Calibri"/>
                <a:ea typeface="Calibri"/>
                <a:cs typeface="Calibri"/>
                <a:sym typeface="Calibri"/>
              </a:rPr>
              <a:t>“denken over en werken aan een duurzame wereld.”</a:t>
            </a:r>
            <a:endParaRPr sz="1350" b="0" i="0" u="none" strike="noStrike" cap="none">
              <a:solidFill>
                <a:srgbClr val="C4BD97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5" name="Google Shape;465;p22"/>
          <p:cNvSpPr/>
          <p:nvPr/>
        </p:nvSpPr>
        <p:spPr>
          <a:xfrm>
            <a:off x="950092" y="1837242"/>
            <a:ext cx="3000374" cy="1121695"/>
          </a:xfrm>
          <a:prstGeom prst="rect">
            <a:avLst/>
          </a:prstGeom>
          <a:solidFill>
            <a:srgbClr val="EBEDE4"/>
          </a:solidFill>
          <a:ln w="25400" cap="flat" cmpd="sng">
            <a:solidFill>
              <a:srgbClr val="BFBFB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257175" marR="0" lvl="0" indent="-257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2400"/>
              <a:buFont typeface="Arial"/>
              <a:buChar char="•"/>
            </a:pPr>
            <a:r>
              <a:rPr lang="nl-NL" sz="1500" b="1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Actie willen ondernemen</a:t>
            </a:r>
            <a:endParaRPr/>
          </a:p>
          <a:p>
            <a:pPr marL="257175" marR="0" lvl="0" indent="-257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2400"/>
              <a:buFont typeface="Arial"/>
              <a:buChar char="•"/>
            </a:pPr>
            <a:r>
              <a:rPr lang="nl-NL" sz="1500" b="1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Actiemogelijkheden (her)kennen</a:t>
            </a:r>
            <a:endParaRPr/>
          </a:p>
          <a:p>
            <a:pPr marL="257175" marR="0" lvl="0" indent="-257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2400"/>
              <a:buFont typeface="Arial"/>
              <a:buChar char="•"/>
            </a:pPr>
            <a:r>
              <a:rPr lang="nl-NL" sz="1500" b="1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Geloven in eigen kunnen</a:t>
            </a:r>
            <a:endParaRPr/>
          </a:p>
          <a:p>
            <a:pPr marL="257175" marR="0" lvl="0" indent="-257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2400"/>
              <a:buFont typeface="Arial"/>
              <a:buChar char="•"/>
            </a:pPr>
            <a:r>
              <a:rPr lang="nl-NL" sz="1500" b="1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Geloven in effect van de actie</a:t>
            </a:r>
            <a:endParaRPr/>
          </a:p>
        </p:txBody>
      </p:sp>
      <p:pic>
        <p:nvPicPr>
          <p:cNvPr id="466" name="Google Shape;466;p22" descr="valies-logo-outlineshorizontaal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1178" y="14190"/>
            <a:ext cx="1795488" cy="61803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Google Shape;472;p23"/>
          <p:cNvSpPr/>
          <p:nvPr/>
        </p:nvSpPr>
        <p:spPr>
          <a:xfrm>
            <a:off x="0" y="4"/>
            <a:ext cx="9144000" cy="504283"/>
          </a:xfrm>
          <a:prstGeom prst="rect">
            <a:avLst/>
          </a:prstGeom>
          <a:solidFill>
            <a:srgbClr val="8CAF22"/>
          </a:solidFill>
          <a:ln>
            <a:noFill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5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3" name="Google Shape;473;p23"/>
          <p:cNvSpPr txBox="1"/>
          <p:nvPr/>
        </p:nvSpPr>
        <p:spPr>
          <a:xfrm>
            <a:off x="2833737" y="1167898"/>
            <a:ext cx="184731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4" name="Google Shape;474;p23"/>
          <p:cNvSpPr/>
          <p:nvPr/>
        </p:nvSpPr>
        <p:spPr>
          <a:xfrm>
            <a:off x="4482913" y="2433250"/>
            <a:ext cx="232756" cy="3000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3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/>
          </a:p>
        </p:txBody>
      </p:sp>
      <p:sp>
        <p:nvSpPr>
          <p:cNvPr id="475" name="Google Shape;475;p23"/>
          <p:cNvSpPr/>
          <p:nvPr/>
        </p:nvSpPr>
        <p:spPr>
          <a:xfrm>
            <a:off x="4482913" y="2433250"/>
            <a:ext cx="232756" cy="3000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3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/>
          </a:p>
        </p:txBody>
      </p:sp>
      <p:sp>
        <p:nvSpPr>
          <p:cNvPr id="476" name="Google Shape;476;p23"/>
          <p:cNvSpPr txBox="1"/>
          <p:nvPr/>
        </p:nvSpPr>
        <p:spPr>
          <a:xfrm>
            <a:off x="2710599" y="122092"/>
            <a:ext cx="5148254" cy="2983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34275" rIns="68550" bIns="342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nl-NL" sz="27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EDO - HOE LEREN? </a:t>
            </a:r>
            <a:endParaRPr sz="12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77" name="Google Shape;477;p2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37742" y="2312627"/>
            <a:ext cx="1081853" cy="1038021"/>
          </a:xfrm>
          <a:prstGeom prst="rect">
            <a:avLst/>
          </a:prstGeom>
          <a:noFill/>
          <a:ln>
            <a:noFill/>
          </a:ln>
        </p:spPr>
      </p:pic>
      <p:pic>
        <p:nvPicPr>
          <p:cNvPr id="478" name="Google Shape;478;p2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1688261">
            <a:off x="1176131" y="3730919"/>
            <a:ext cx="1211719" cy="1023234"/>
          </a:xfrm>
          <a:prstGeom prst="rect">
            <a:avLst/>
          </a:prstGeom>
          <a:solidFill>
            <a:srgbClr val="A9D28E"/>
          </a:solidFill>
          <a:ln>
            <a:noFill/>
          </a:ln>
        </p:spPr>
      </p:pic>
      <p:pic>
        <p:nvPicPr>
          <p:cNvPr id="479" name="Google Shape;479;p23" descr="https://lh4.googleusercontent.com/Eig8pVoHs_5niTJKkWzOlljq9w_No-HwAMDs4d4Lr0WJkiGztNhmycEeL0JRH1CAFpX7DenbMc5REf8XKGPPNj2yOix_ha4piQyC3NMGAmG4UgIDxUXC-3rZjxl2UymOYDkAk3k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297996" y="890877"/>
            <a:ext cx="961346" cy="951298"/>
          </a:xfrm>
          <a:prstGeom prst="rect">
            <a:avLst/>
          </a:prstGeom>
          <a:noFill/>
          <a:ln>
            <a:noFill/>
          </a:ln>
        </p:spPr>
      </p:pic>
      <p:sp>
        <p:nvSpPr>
          <p:cNvPr id="480" name="Google Shape;480;p23"/>
          <p:cNvSpPr/>
          <p:nvPr/>
        </p:nvSpPr>
        <p:spPr>
          <a:xfrm>
            <a:off x="2696993" y="736674"/>
            <a:ext cx="5282803" cy="1330549"/>
          </a:xfrm>
          <a:prstGeom prst="roundRect">
            <a:avLst>
              <a:gd name="adj" fmla="val 16667"/>
            </a:avLst>
          </a:prstGeom>
          <a:solidFill>
            <a:srgbClr val="E7ED6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nl-NL" sz="2100" b="1" i="0" u="none" strike="noStrike" cap="none">
                <a:solidFill>
                  <a:srgbClr val="464722"/>
                </a:solidFill>
                <a:latin typeface="Calibri"/>
                <a:ea typeface="Calibri"/>
                <a:cs typeface="Calibri"/>
                <a:sym typeface="Calibri"/>
              </a:rPr>
              <a:t>Actiegericht</a:t>
            </a:r>
            <a:endParaRPr sz="1800" b="1" i="0" u="none" strike="noStrike" cap="none">
              <a:solidFill>
                <a:srgbClr val="46472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892" marR="0" lvl="0" indent="-34289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121F"/>
              </a:buClr>
              <a:buSzPts val="1800"/>
              <a:buFont typeface="Arial"/>
              <a:buChar char="•"/>
            </a:pPr>
            <a:r>
              <a:rPr lang="nl-NL" sz="1800" b="0" i="0" u="none" strike="noStrike" cap="none">
                <a:solidFill>
                  <a:srgbClr val="464722"/>
                </a:solidFill>
                <a:latin typeface="Calibri"/>
                <a:ea typeface="Calibri"/>
                <a:cs typeface="Calibri"/>
                <a:sym typeface="Calibri"/>
              </a:rPr>
              <a:t>gekoppeld aan de leefwereld van de leerling</a:t>
            </a:r>
            <a:endParaRPr/>
          </a:p>
          <a:p>
            <a:pPr marL="342892" marR="0" lvl="0" indent="-34289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121F"/>
              </a:buClr>
              <a:buSzPts val="1800"/>
              <a:buFont typeface="Arial"/>
              <a:buChar char="•"/>
            </a:pPr>
            <a:r>
              <a:rPr lang="nl-NL" sz="1800" b="0" i="0" u="none" strike="noStrike" cap="none">
                <a:solidFill>
                  <a:srgbClr val="464722"/>
                </a:solidFill>
                <a:latin typeface="Calibri"/>
                <a:ea typeface="Calibri"/>
                <a:cs typeface="Calibri"/>
                <a:sym typeface="Calibri"/>
              </a:rPr>
              <a:t>betrokken bij een reëel probleem</a:t>
            </a:r>
            <a:endParaRPr/>
          </a:p>
          <a:p>
            <a:pPr marL="342892" marR="0" lvl="0" indent="-34289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121F"/>
              </a:buClr>
              <a:buSzPts val="1800"/>
              <a:buFont typeface="Arial"/>
              <a:buChar char="•"/>
            </a:pPr>
            <a:r>
              <a:rPr lang="nl-NL" sz="1800" b="0" i="0" u="none" strike="noStrike" cap="none">
                <a:solidFill>
                  <a:srgbClr val="464722"/>
                </a:solidFill>
                <a:latin typeface="Calibri"/>
                <a:ea typeface="Calibri"/>
                <a:cs typeface="Calibri"/>
                <a:sym typeface="Calibri"/>
              </a:rPr>
              <a:t>handelingen verkennen, bedenken en uittesten</a:t>
            </a:r>
            <a:endParaRPr/>
          </a:p>
        </p:txBody>
      </p:sp>
      <p:sp>
        <p:nvSpPr>
          <p:cNvPr id="481" name="Google Shape;481;p23"/>
          <p:cNvSpPr/>
          <p:nvPr/>
        </p:nvSpPr>
        <p:spPr>
          <a:xfrm>
            <a:off x="2696992" y="2107710"/>
            <a:ext cx="5282803" cy="1476485"/>
          </a:xfrm>
          <a:prstGeom prst="roundRect">
            <a:avLst>
              <a:gd name="adj" fmla="val 16667"/>
            </a:avLst>
          </a:prstGeom>
          <a:solidFill>
            <a:srgbClr val="81B1D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nl-NL" sz="2100" b="1" i="0" u="none" strike="noStrike" cap="none">
                <a:solidFill>
                  <a:srgbClr val="244061"/>
                </a:solidFill>
                <a:latin typeface="Calibri"/>
                <a:ea typeface="Calibri"/>
                <a:cs typeface="Calibri"/>
                <a:sym typeface="Calibri"/>
              </a:rPr>
              <a:t>Samen</a:t>
            </a:r>
            <a:endParaRPr sz="2100" b="0" i="0" u="none" strike="noStrike" cap="none">
              <a:solidFill>
                <a:srgbClr val="24406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892" marR="0" lvl="0" indent="-34289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44061"/>
              </a:buClr>
              <a:buSzPts val="1800"/>
              <a:buFont typeface="Arial"/>
              <a:buChar char="•"/>
            </a:pPr>
            <a:r>
              <a:rPr lang="nl-NL" sz="1800" b="0" i="0" u="none" strike="noStrike" cap="none">
                <a:solidFill>
                  <a:srgbClr val="2B455A"/>
                </a:solidFill>
                <a:latin typeface="Calibri"/>
                <a:ea typeface="Calibri"/>
                <a:cs typeface="Calibri"/>
                <a:sym typeface="Calibri"/>
              </a:rPr>
              <a:t>partnerschappen inzetten</a:t>
            </a:r>
            <a:endParaRPr/>
          </a:p>
          <a:p>
            <a:pPr marL="342892" marR="0" lvl="0" indent="-34289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44061"/>
              </a:buClr>
              <a:buSzPts val="1800"/>
              <a:buFont typeface="Arial"/>
              <a:buChar char="•"/>
            </a:pPr>
            <a:r>
              <a:rPr lang="nl-NL" sz="1800" b="0" i="0" u="none" strike="noStrike" cap="none">
                <a:solidFill>
                  <a:srgbClr val="2B455A"/>
                </a:solidFill>
                <a:latin typeface="Calibri"/>
                <a:ea typeface="Calibri"/>
                <a:cs typeface="Calibri"/>
                <a:sym typeface="Calibri"/>
              </a:rPr>
              <a:t>diversiteit leerlingen inzetten</a:t>
            </a:r>
            <a:endParaRPr/>
          </a:p>
          <a:p>
            <a:pPr marL="342892" marR="0" lvl="0" indent="-34289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44061"/>
              </a:buClr>
              <a:buSzPts val="1800"/>
              <a:buFont typeface="Arial"/>
              <a:buChar char="•"/>
            </a:pPr>
            <a:r>
              <a:rPr lang="nl-NL" sz="1800" b="0" i="0" u="none" strike="noStrike" cap="none">
                <a:solidFill>
                  <a:srgbClr val="2B455A"/>
                </a:solidFill>
                <a:latin typeface="Calibri"/>
                <a:ea typeface="Calibri"/>
                <a:cs typeface="Calibri"/>
                <a:sym typeface="Calibri"/>
              </a:rPr>
              <a:t>in dialoog</a:t>
            </a:r>
            <a:endParaRPr/>
          </a:p>
          <a:p>
            <a:pPr marL="342892" marR="0" lvl="0" indent="-34289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44061"/>
              </a:buClr>
              <a:buSzPts val="1800"/>
              <a:buFont typeface="Arial"/>
              <a:buChar char="•"/>
            </a:pPr>
            <a:r>
              <a:rPr lang="nl-NL" sz="1800" b="0" i="0" u="none" strike="noStrike" cap="none">
                <a:solidFill>
                  <a:srgbClr val="2B455A"/>
                </a:solidFill>
                <a:latin typeface="Calibri"/>
                <a:ea typeface="Calibri"/>
                <a:cs typeface="Calibri"/>
                <a:sym typeface="Calibri"/>
              </a:rPr>
              <a:t>diverse emoties en waarden opzoeken</a:t>
            </a:r>
            <a:endParaRPr/>
          </a:p>
        </p:txBody>
      </p:sp>
      <p:sp>
        <p:nvSpPr>
          <p:cNvPr id="482" name="Google Shape;482;p23"/>
          <p:cNvSpPr/>
          <p:nvPr/>
        </p:nvSpPr>
        <p:spPr>
          <a:xfrm>
            <a:off x="2696991" y="3637775"/>
            <a:ext cx="5282803" cy="1347920"/>
          </a:xfrm>
          <a:prstGeom prst="roundRect">
            <a:avLst>
              <a:gd name="adj" fmla="val 16667"/>
            </a:avLst>
          </a:prstGeom>
          <a:solidFill>
            <a:srgbClr val="4CA46B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nl-NL" sz="2100" b="1" i="0" u="none" strike="noStrike" cap="none">
                <a:solidFill>
                  <a:srgbClr val="163525"/>
                </a:solidFill>
                <a:latin typeface="Calibri"/>
                <a:ea typeface="Calibri"/>
                <a:cs typeface="Calibri"/>
                <a:sym typeface="Calibri"/>
              </a:rPr>
              <a:t>Onderzoekend</a:t>
            </a:r>
            <a:endParaRPr/>
          </a:p>
          <a:p>
            <a:pPr marL="342892" marR="0" lvl="0" indent="-34289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E432C"/>
              </a:buClr>
              <a:buSzPts val="1800"/>
              <a:buFont typeface="Arial"/>
              <a:buChar char="•"/>
            </a:pPr>
            <a:r>
              <a:rPr lang="nl-NL" sz="1800" b="0" i="0" u="none" strike="noStrike" cap="none">
                <a:solidFill>
                  <a:srgbClr val="163525"/>
                </a:solidFill>
                <a:latin typeface="Calibri"/>
                <a:ea typeface="Calibri"/>
                <a:cs typeface="Calibri"/>
                <a:sym typeface="Calibri"/>
              </a:rPr>
              <a:t>kritisch denken</a:t>
            </a:r>
            <a:endParaRPr/>
          </a:p>
          <a:p>
            <a:pPr marL="342892" marR="0" lvl="0" indent="-34289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E432C"/>
              </a:buClr>
              <a:buSzPts val="1800"/>
              <a:buFont typeface="Arial"/>
              <a:buChar char="•"/>
            </a:pPr>
            <a:r>
              <a:rPr lang="nl-NL" sz="1800" b="0" i="0" u="none" strike="noStrike" cap="none">
                <a:solidFill>
                  <a:srgbClr val="163525"/>
                </a:solidFill>
                <a:latin typeface="Calibri"/>
                <a:ea typeface="Calibri"/>
                <a:cs typeface="Calibri"/>
                <a:sym typeface="Calibri"/>
              </a:rPr>
              <a:t>systeemdenken</a:t>
            </a:r>
            <a:endParaRPr/>
          </a:p>
          <a:p>
            <a:pPr marL="342892" marR="0" lvl="0" indent="-34289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E432C"/>
              </a:buClr>
              <a:buSzPts val="1800"/>
              <a:buFont typeface="Arial"/>
              <a:buChar char="•"/>
            </a:pPr>
            <a:r>
              <a:rPr lang="nl-NL" sz="1800" b="0" i="0" u="none" strike="noStrike" cap="none">
                <a:solidFill>
                  <a:srgbClr val="163525"/>
                </a:solidFill>
                <a:latin typeface="Calibri"/>
                <a:ea typeface="Calibri"/>
                <a:cs typeface="Calibri"/>
                <a:sym typeface="Calibri"/>
              </a:rPr>
              <a:t>duurzaamheidsbril (3 P’s/ SDG’s)</a:t>
            </a:r>
            <a:endParaRPr/>
          </a:p>
        </p:txBody>
      </p:sp>
      <p:pic>
        <p:nvPicPr>
          <p:cNvPr id="483" name="Google Shape;483;p23" descr="valies-logo-outlineshorizontaal.png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01178" y="14190"/>
            <a:ext cx="1795488" cy="61803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Google Shape;472;p23"/>
          <p:cNvSpPr/>
          <p:nvPr/>
        </p:nvSpPr>
        <p:spPr>
          <a:xfrm>
            <a:off x="0" y="4"/>
            <a:ext cx="9144000" cy="504283"/>
          </a:xfrm>
          <a:prstGeom prst="rect">
            <a:avLst/>
          </a:prstGeom>
          <a:solidFill>
            <a:srgbClr val="8CAF22"/>
          </a:solidFill>
          <a:ln>
            <a:noFill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5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6" name="Google Shape;476;p23"/>
          <p:cNvSpPr txBox="1"/>
          <p:nvPr/>
        </p:nvSpPr>
        <p:spPr>
          <a:xfrm>
            <a:off x="2710599" y="122092"/>
            <a:ext cx="5148254" cy="2983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34275" rIns="68550" bIns="342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nl-NL" sz="2700" b="1" i="0" u="none" strike="noStrike" cap="none" dirty="0" smtClean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Bijkomende bronnen</a:t>
            </a:r>
            <a:endParaRPr sz="12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83" name="Google Shape;483;p23" descr="valies-logo-outlineshorizontaal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1178" y="14190"/>
            <a:ext cx="1795488" cy="61803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kstvak 1"/>
          <p:cNvSpPr txBox="1"/>
          <p:nvPr/>
        </p:nvSpPr>
        <p:spPr>
          <a:xfrm>
            <a:off x="661182" y="886261"/>
            <a:ext cx="7371470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nl-NL" b="1" dirty="0" smtClean="0">
                <a:latin typeface="Calibri" charset="0"/>
                <a:ea typeface="Calibri" charset="0"/>
                <a:cs typeface="Calibri" charset="0"/>
              </a:rPr>
              <a:t>Online </a:t>
            </a:r>
            <a:r>
              <a:rPr lang="nl-NL" b="1" dirty="0" err="1">
                <a:latin typeface="Calibri" charset="0"/>
                <a:ea typeface="Calibri" charset="0"/>
                <a:cs typeface="Calibri" charset="0"/>
              </a:rPr>
              <a:t>ZiLL</a:t>
            </a:r>
            <a:r>
              <a:rPr lang="nl-NL" b="1" dirty="0">
                <a:latin typeface="Calibri" charset="0"/>
                <a:ea typeface="Calibri" charset="0"/>
                <a:cs typeface="Calibri" charset="0"/>
              </a:rPr>
              <a:t>-bibliotheek</a:t>
            </a:r>
            <a:r>
              <a:rPr lang="nl-NL" dirty="0">
                <a:latin typeface="Calibri" charset="0"/>
                <a:ea typeface="Calibri" charset="0"/>
                <a:cs typeface="Calibri" charset="0"/>
              </a:rPr>
              <a:t> </a:t>
            </a:r>
          </a:p>
          <a:p>
            <a:pPr marL="285750" indent="-285750">
              <a:buFont typeface="Arial" charset="0"/>
              <a:buChar char="•"/>
            </a:pPr>
            <a:r>
              <a:rPr lang="nl-NL" dirty="0" smtClean="0">
                <a:latin typeface="Calibri" charset="0"/>
                <a:ea typeface="Calibri" charset="0"/>
                <a:cs typeface="Calibri" charset="0"/>
              </a:rPr>
              <a:t>Enkele </a:t>
            </a:r>
            <a:r>
              <a:rPr lang="nl-NL" dirty="0">
                <a:latin typeface="Calibri" charset="0"/>
                <a:ea typeface="Calibri" charset="0"/>
                <a:cs typeface="Calibri" charset="0"/>
              </a:rPr>
              <a:t>praktijkvoorbeelden </a:t>
            </a:r>
            <a:r>
              <a:rPr lang="nl-NL" dirty="0" smtClean="0">
                <a:latin typeface="Calibri" charset="0"/>
                <a:ea typeface="Calibri" charset="0"/>
                <a:cs typeface="Calibri" charset="0"/>
              </a:rPr>
              <a:t>rond systeemdenken/onderzoeken:</a:t>
            </a:r>
          </a:p>
          <a:p>
            <a:pPr lvl="2"/>
            <a:r>
              <a:rPr lang="nl-NL" dirty="0" smtClean="0">
                <a:latin typeface="Calibri" charset="0"/>
                <a:ea typeface="Calibri" charset="0"/>
                <a:cs typeface="Calibri" charset="0"/>
                <a:hlinkClick r:id="rId4"/>
              </a:rPr>
              <a:t>https</a:t>
            </a:r>
            <a:r>
              <a:rPr lang="nl-NL" dirty="0">
                <a:latin typeface="Calibri" charset="0"/>
                <a:ea typeface="Calibri" charset="0"/>
                <a:cs typeface="Calibri" charset="0"/>
                <a:hlinkClick r:id="rId4"/>
              </a:rPr>
              <a:t>://zill.katholiekonderwijs.vlaanderen/#!/</a:t>
            </a:r>
            <a:r>
              <a:rPr lang="nl-NL" dirty="0" smtClean="0">
                <a:latin typeface="Calibri" charset="0"/>
                <a:ea typeface="Calibri" charset="0"/>
                <a:cs typeface="Calibri" charset="0"/>
                <a:hlinkClick r:id="rId4"/>
              </a:rPr>
              <a:t>bib/klaspraktijk?q=systeemdenken&amp;field=0&amp;ageTo=12&amp;ageFrom=2&amp;type=0&amp;offset=0</a:t>
            </a:r>
            <a:r>
              <a:rPr lang="nl-NL" dirty="0">
                <a:latin typeface="Calibri" charset="0"/>
                <a:ea typeface="Calibri" charset="0"/>
                <a:cs typeface="Calibri" charset="0"/>
              </a:rPr>
              <a:t/>
            </a:r>
            <a:br>
              <a:rPr lang="nl-NL" dirty="0">
                <a:latin typeface="Calibri" charset="0"/>
                <a:ea typeface="Calibri" charset="0"/>
                <a:cs typeface="Calibri" charset="0"/>
              </a:rPr>
            </a:br>
            <a:endParaRPr lang="nl-NL" dirty="0">
              <a:latin typeface="Calibri" charset="0"/>
              <a:ea typeface="Calibri" charset="0"/>
              <a:cs typeface="Calibri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nl-NL" dirty="0" smtClean="0">
                <a:latin typeface="Calibri" charset="0"/>
                <a:ea typeface="Calibri" charset="0"/>
                <a:cs typeface="Calibri" charset="0"/>
              </a:rPr>
              <a:t>Enkele </a:t>
            </a:r>
            <a:r>
              <a:rPr lang="nl-NL" dirty="0">
                <a:latin typeface="Calibri" charset="0"/>
                <a:ea typeface="Calibri" charset="0"/>
                <a:cs typeface="Calibri" charset="0"/>
              </a:rPr>
              <a:t>praktijkvoorbeelden rond in dialoog gaan met elkaar</a:t>
            </a:r>
            <a:r>
              <a:rPr lang="nl-NL" dirty="0" smtClean="0">
                <a:latin typeface="Calibri" charset="0"/>
                <a:ea typeface="Calibri" charset="0"/>
                <a:cs typeface="Calibri" charset="0"/>
              </a:rPr>
              <a:t>:</a:t>
            </a:r>
            <a:endParaRPr lang="nl-NL" dirty="0">
              <a:latin typeface="Calibri" charset="0"/>
              <a:ea typeface="Calibri" charset="0"/>
              <a:cs typeface="Calibri" charset="0"/>
            </a:endParaRPr>
          </a:p>
          <a:p>
            <a:r>
              <a:rPr lang="nl-NL" dirty="0" smtClean="0">
                <a:latin typeface="Calibri" charset="0"/>
                <a:ea typeface="Calibri" charset="0"/>
                <a:cs typeface="Calibri" charset="0"/>
                <a:hlinkClick r:id="rId5"/>
              </a:rPr>
              <a:t>https</a:t>
            </a:r>
            <a:r>
              <a:rPr lang="nl-NL" dirty="0">
                <a:latin typeface="Calibri" charset="0"/>
                <a:ea typeface="Calibri" charset="0"/>
                <a:cs typeface="Calibri" charset="0"/>
                <a:hlinkClick r:id="rId5"/>
              </a:rPr>
              <a:t>://zill.katholiekonderwijs.vlaanderen/#!/</a:t>
            </a:r>
            <a:r>
              <a:rPr lang="nl-NL" dirty="0" smtClean="0">
                <a:latin typeface="Calibri" charset="0"/>
                <a:ea typeface="Calibri" charset="0"/>
                <a:cs typeface="Calibri" charset="0"/>
                <a:hlinkClick r:id="rId5"/>
              </a:rPr>
              <a:t>bib/d8bd5975-e985-4c24-be27-edfd475f261c</a:t>
            </a:r>
            <a:endParaRPr lang="nl-NL" dirty="0">
              <a:latin typeface="Calibri" charset="0"/>
              <a:ea typeface="Calibri" charset="0"/>
              <a:cs typeface="Calibri" charset="0"/>
            </a:endParaRPr>
          </a:p>
          <a:p>
            <a:r>
              <a:rPr lang="nl-NL" dirty="0" smtClean="0">
                <a:latin typeface="Calibri" charset="0"/>
                <a:ea typeface="Calibri" charset="0"/>
                <a:cs typeface="Calibri" charset="0"/>
                <a:hlinkClick r:id="rId6"/>
              </a:rPr>
              <a:t>https</a:t>
            </a:r>
            <a:r>
              <a:rPr lang="nl-NL" dirty="0">
                <a:latin typeface="Calibri" charset="0"/>
                <a:ea typeface="Calibri" charset="0"/>
                <a:cs typeface="Calibri" charset="0"/>
                <a:hlinkClick r:id="rId6"/>
              </a:rPr>
              <a:t>://zill.katholiekonderwijs.vlaanderen/#!/</a:t>
            </a:r>
            <a:r>
              <a:rPr lang="nl-NL" dirty="0" smtClean="0">
                <a:latin typeface="Calibri" charset="0"/>
                <a:ea typeface="Calibri" charset="0"/>
                <a:cs typeface="Calibri" charset="0"/>
                <a:hlinkClick r:id="rId6"/>
              </a:rPr>
              <a:t>bib/85bb9f2c-60ca-41a4-8b3a-3eddadf9aab3</a:t>
            </a:r>
            <a:endParaRPr lang="nl-NL" dirty="0">
              <a:latin typeface="Calibri" charset="0"/>
              <a:ea typeface="Calibri" charset="0"/>
              <a:cs typeface="Calibri" charset="0"/>
            </a:endParaRPr>
          </a:p>
          <a:p>
            <a:r>
              <a:rPr lang="nl-NL" dirty="0" smtClean="0">
                <a:latin typeface="Calibri" charset="0"/>
                <a:ea typeface="Calibri" charset="0"/>
                <a:cs typeface="Calibri" charset="0"/>
                <a:hlinkClick r:id="rId7"/>
              </a:rPr>
              <a:t>https</a:t>
            </a:r>
            <a:r>
              <a:rPr lang="nl-NL" dirty="0">
                <a:latin typeface="Calibri" charset="0"/>
                <a:ea typeface="Calibri" charset="0"/>
                <a:cs typeface="Calibri" charset="0"/>
                <a:hlinkClick r:id="rId7"/>
              </a:rPr>
              <a:t>://zill.katholiekonderwijs.vlaanderen/#!/</a:t>
            </a:r>
            <a:r>
              <a:rPr lang="nl-NL" dirty="0" smtClean="0">
                <a:latin typeface="Calibri" charset="0"/>
                <a:ea typeface="Calibri" charset="0"/>
                <a:cs typeface="Calibri" charset="0"/>
                <a:hlinkClick r:id="rId7"/>
              </a:rPr>
              <a:t>bib/16411dc4-684f-497f-9ab8-4ce5ac1bc46b</a:t>
            </a:r>
            <a:endParaRPr lang="nl-NL" dirty="0">
              <a:latin typeface="Calibri" charset="0"/>
              <a:ea typeface="Calibri" charset="0"/>
              <a:cs typeface="Calibri" charset="0"/>
            </a:endParaRPr>
          </a:p>
          <a:p>
            <a:r>
              <a:rPr lang="nl-NL" dirty="0" smtClean="0">
                <a:latin typeface="Calibri" charset="0"/>
                <a:ea typeface="Calibri" charset="0"/>
                <a:cs typeface="Calibri" charset="0"/>
                <a:hlinkClick r:id="rId8"/>
              </a:rPr>
              <a:t>https</a:t>
            </a:r>
            <a:r>
              <a:rPr lang="nl-NL" dirty="0">
                <a:latin typeface="Calibri" charset="0"/>
                <a:ea typeface="Calibri" charset="0"/>
                <a:cs typeface="Calibri" charset="0"/>
                <a:hlinkClick r:id="rId8"/>
              </a:rPr>
              <a:t>://zill.katholiekonderwijs.vlaanderen/#!/bib/aeb946f8-e8e9-4f47-9d3a-2872deaf63c0</a:t>
            </a:r>
            <a:r>
              <a:rPr lang="nl-NL" dirty="0">
                <a:latin typeface="Calibri" charset="0"/>
                <a:ea typeface="Calibri" charset="0"/>
                <a:cs typeface="Calibri" charset="0"/>
              </a:rPr>
              <a:t/>
            </a:r>
            <a:br>
              <a:rPr lang="nl-NL" dirty="0">
                <a:latin typeface="Calibri" charset="0"/>
                <a:ea typeface="Calibri" charset="0"/>
                <a:cs typeface="Calibri" charset="0"/>
              </a:rPr>
            </a:br>
            <a:endParaRPr lang="nl-NL" dirty="0" smtClean="0">
              <a:latin typeface="Calibri" charset="0"/>
              <a:ea typeface="Calibri" charset="0"/>
              <a:cs typeface="Calibri" charset="0"/>
            </a:endParaRPr>
          </a:p>
          <a:p>
            <a:pPr marL="342900" indent="-342900">
              <a:buFont typeface="+mj-lt"/>
              <a:buAutoNum type="arabicPeriod" startAt="2"/>
            </a:pPr>
            <a:r>
              <a:rPr lang="nl-NL" b="1" dirty="0" smtClean="0">
                <a:latin typeface="Calibri" charset="0"/>
                <a:ea typeface="Calibri" charset="0"/>
                <a:cs typeface="Calibri" charset="0"/>
              </a:rPr>
              <a:t>Klascement </a:t>
            </a:r>
            <a:r>
              <a:rPr lang="nl-NL" b="1" dirty="0">
                <a:latin typeface="Calibri" charset="0"/>
                <a:ea typeface="Calibri" charset="0"/>
                <a:cs typeface="Calibri" charset="0"/>
              </a:rPr>
              <a:t>voor </a:t>
            </a:r>
            <a:r>
              <a:rPr lang="nl-NL" b="1" dirty="0" smtClean="0">
                <a:latin typeface="Calibri" charset="0"/>
                <a:ea typeface="Calibri" charset="0"/>
                <a:cs typeface="Calibri" charset="0"/>
              </a:rPr>
              <a:t>wereldburgers</a:t>
            </a:r>
          </a:p>
          <a:p>
            <a:r>
              <a:rPr lang="nl-NL" dirty="0" smtClean="0">
                <a:latin typeface="Calibri" charset="0"/>
                <a:ea typeface="Calibri" charset="0"/>
                <a:cs typeface="Calibri" charset="0"/>
                <a:hlinkClick r:id="rId9"/>
              </a:rPr>
              <a:t>https</a:t>
            </a:r>
            <a:r>
              <a:rPr lang="nl-NL" dirty="0">
                <a:latin typeface="Calibri" charset="0"/>
                <a:ea typeface="Calibri" charset="0"/>
                <a:cs typeface="Calibri" charset="0"/>
                <a:hlinkClick r:id="rId9"/>
              </a:rPr>
              <a:t>://www.klascement.net/wereldburgerschapseducatie/</a:t>
            </a:r>
            <a:r>
              <a:rPr lang="nl-NL" dirty="0">
                <a:latin typeface="Calibri" charset="0"/>
                <a:ea typeface="Calibri" charset="0"/>
                <a:cs typeface="Calibri" charset="0"/>
              </a:rPr>
              <a:t/>
            </a:r>
            <a:br>
              <a:rPr lang="nl-NL" dirty="0">
                <a:latin typeface="Calibri" charset="0"/>
                <a:ea typeface="Calibri" charset="0"/>
                <a:cs typeface="Calibri" charset="0"/>
              </a:rPr>
            </a:br>
            <a:endParaRPr lang="nl-NL" dirty="0">
              <a:latin typeface="Calibri" charset="0"/>
              <a:ea typeface="Calibri" charset="0"/>
              <a:cs typeface="Calibri" charset="0"/>
            </a:endParaRPr>
          </a:p>
          <a:p>
            <a:pPr marL="342900" indent="-342900">
              <a:buFont typeface="+mj-lt"/>
              <a:buAutoNum type="arabicPeriod" startAt="3"/>
            </a:pPr>
            <a:r>
              <a:rPr lang="nl-NL" b="1" dirty="0" err="1" smtClean="0">
                <a:latin typeface="Calibri" charset="0"/>
                <a:ea typeface="Calibri" charset="0"/>
                <a:cs typeface="Calibri" charset="0"/>
              </a:rPr>
              <a:t>Djapo</a:t>
            </a:r>
            <a:r>
              <a:rPr lang="nl-NL" b="1" dirty="0" smtClean="0">
                <a:latin typeface="Calibri" charset="0"/>
                <a:ea typeface="Calibri" charset="0"/>
                <a:cs typeface="Calibri" charset="0"/>
              </a:rPr>
              <a:t>:  </a:t>
            </a:r>
            <a:r>
              <a:rPr lang="nl-NL" dirty="0" smtClean="0">
                <a:latin typeface="Calibri" charset="0"/>
                <a:ea typeface="Calibri" charset="0"/>
                <a:cs typeface="Calibri" charset="0"/>
              </a:rPr>
              <a:t>gratis lesideeën</a:t>
            </a:r>
            <a:endParaRPr lang="nl-NL" dirty="0">
              <a:latin typeface="Calibri" charset="0"/>
              <a:ea typeface="Calibri" charset="0"/>
              <a:cs typeface="Calibri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nl-NL" dirty="0" smtClean="0">
                <a:latin typeface="Calibri" charset="0"/>
                <a:ea typeface="Calibri" charset="0"/>
                <a:cs typeface="Calibri" charset="0"/>
              </a:rPr>
              <a:t>Lessen </a:t>
            </a:r>
            <a:r>
              <a:rPr lang="nl-NL" dirty="0">
                <a:latin typeface="Calibri" charset="0"/>
                <a:ea typeface="Calibri" charset="0"/>
                <a:cs typeface="Calibri" charset="0"/>
              </a:rPr>
              <a:t>rond </a:t>
            </a:r>
            <a:r>
              <a:rPr lang="nl-NL" dirty="0" err="1">
                <a:latin typeface="Calibri" charset="0"/>
                <a:ea typeface="Calibri" charset="0"/>
                <a:cs typeface="Calibri" charset="0"/>
              </a:rPr>
              <a:t>SDG’s</a:t>
            </a:r>
            <a:r>
              <a:rPr lang="nl-NL" dirty="0">
                <a:latin typeface="Calibri" charset="0"/>
                <a:ea typeface="Calibri" charset="0"/>
                <a:cs typeface="Calibri" charset="0"/>
              </a:rPr>
              <a:t>: </a:t>
            </a:r>
            <a:r>
              <a:rPr lang="nl-NL" dirty="0">
                <a:latin typeface="Calibri" charset="0"/>
                <a:ea typeface="Calibri" charset="0"/>
                <a:cs typeface="Calibri" charset="0"/>
                <a:hlinkClick r:id="rId10"/>
              </a:rPr>
              <a:t>https://djapo.be/aan-slag-sdgs-klas-school-gemeente/</a:t>
            </a:r>
            <a:endParaRPr lang="nl-NL" dirty="0">
              <a:latin typeface="Calibri" charset="0"/>
              <a:ea typeface="Calibri" charset="0"/>
              <a:cs typeface="Calibri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nl-NL" dirty="0" smtClean="0">
                <a:latin typeface="Calibri" charset="0"/>
                <a:ea typeface="Calibri" charset="0"/>
                <a:cs typeface="Calibri" charset="0"/>
              </a:rPr>
              <a:t>Wereldlesideeën </a:t>
            </a:r>
            <a:r>
              <a:rPr lang="nl-NL" dirty="0">
                <a:latin typeface="Calibri" charset="0"/>
                <a:ea typeface="Calibri" charset="0"/>
                <a:cs typeface="Calibri" charset="0"/>
              </a:rPr>
              <a:t>voor het basisonderwijs: </a:t>
            </a:r>
            <a:r>
              <a:rPr lang="nl-NL" dirty="0">
                <a:latin typeface="Calibri" charset="0"/>
                <a:ea typeface="Calibri" charset="0"/>
                <a:cs typeface="Calibri" charset="0"/>
                <a:hlinkClick r:id="rId11"/>
              </a:rPr>
              <a:t>https://djapo.be/wereldlesidee-home/</a:t>
            </a:r>
            <a:r>
              <a:rPr lang="nl-NL" dirty="0">
                <a:latin typeface="Calibri" charset="0"/>
                <a:ea typeface="Calibri" charset="0"/>
                <a:cs typeface="Calibri" charset="0"/>
              </a:rPr>
              <a:t> </a:t>
            </a:r>
            <a:endParaRPr lang="nl-NL" dirty="0" smtClean="0">
              <a:latin typeface="Calibri" charset="0"/>
              <a:ea typeface="Calibri" charset="0"/>
              <a:cs typeface="Calibri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nl-NL" dirty="0" smtClean="0">
                <a:latin typeface="Calibri" charset="0"/>
                <a:ea typeface="Calibri" charset="0"/>
                <a:cs typeface="Calibri" charset="0"/>
              </a:rPr>
              <a:t>Info </a:t>
            </a:r>
            <a:r>
              <a:rPr lang="nl-NL" dirty="0">
                <a:latin typeface="Calibri" charset="0"/>
                <a:ea typeface="Calibri" charset="0"/>
                <a:cs typeface="Calibri" charset="0"/>
              </a:rPr>
              <a:t>rond systeemdenken: </a:t>
            </a:r>
            <a:r>
              <a:rPr lang="nl-NL" dirty="0">
                <a:latin typeface="Calibri" charset="0"/>
                <a:ea typeface="Calibri" charset="0"/>
                <a:cs typeface="Calibri" charset="0"/>
                <a:hlinkClick r:id="rId12"/>
              </a:rPr>
              <a:t>https://djapo.be/wat-systeemdenken/</a:t>
            </a:r>
            <a:endParaRPr lang="nl-NL" dirty="0">
              <a:latin typeface="Calibri" charset="0"/>
              <a:ea typeface="Calibri" charset="0"/>
              <a:cs typeface="Calibri" charset="0"/>
            </a:endParaRPr>
          </a:p>
          <a:p>
            <a:endParaRPr lang="nl-NL" dirty="0"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307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9" name="Google Shape;489;p24" descr="page1image183475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983782" y="678045"/>
            <a:ext cx="5628011" cy="3982587"/>
          </a:xfrm>
          <a:prstGeom prst="rect">
            <a:avLst/>
          </a:prstGeom>
          <a:noFill/>
          <a:ln>
            <a:noFill/>
          </a:ln>
        </p:spPr>
      </p:pic>
      <p:sp>
        <p:nvSpPr>
          <p:cNvPr id="490" name="Google Shape;490;p24"/>
          <p:cNvSpPr/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1" name="Google Shape;491;p24"/>
          <p:cNvSpPr/>
          <p:nvPr/>
        </p:nvSpPr>
        <p:spPr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06920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5" name="Google Shape;185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027362" y="89201"/>
            <a:ext cx="2974848" cy="8022810"/>
          </a:xfrm>
          <a:prstGeom prst="rect">
            <a:avLst/>
          </a:prstGeom>
          <a:noFill/>
          <a:ln>
            <a:noFill/>
          </a:ln>
        </p:spPr>
      </p:pic>
      <p:sp>
        <p:nvSpPr>
          <p:cNvPr id="186" name="Google Shape;186;p3"/>
          <p:cNvSpPr txBox="1">
            <a:spLocks noGrp="1"/>
          </p:cNvSpPr>
          <p:nvPr>
            <p:ph type="title"/>
          </p:nvPr>
        </p:nvSpPr>
        <p:spPr>
          <a:xfrm>
            <a:off x="628650" y="38468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34275" rIns="68550" bIns="34275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nl-NL" sz="33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Wat zie je? </a:t>
            </a:r>
            <a:r>
              <a:rPr lang="nl-NL" sz="3300" b="1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(5’)</a:t>
            </a:r>
            <a:endParaRPr sz="3300" b="0" i="0" u="none" strike="noStrike" cap="none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7" name="Google Shape;187;p3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34275" rIns="68550" bIns="34275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endParaRPr sz="2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endParaRPr sz="2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685800" marR="0" lvl="2" indent="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15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685800" marR="0" lvl="2" indent="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nl-NL"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5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685800" marR="0" lvl="2" indent="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15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685800" marR="0" lvl="2" indent="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1500" b="0" i="1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71450" marR="0" lvl="0" indent="-381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endParaRPr sz="2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8" name="Google Shape;188;p3"/>
          <p:cNvSpPr/>
          <p:nvPr/>
        </p:nvSpPr>
        <p:spPr>
          <a:xfrm>
            <a:off x="0" y="1"/>
            <a:ext cx="9144000" cy="504283"/>
          </a:xfrm>
          <a:prstGeom prst="rect">
            <a:avLst/>
          </a:prstGeom>
          <a:solidFill>
            <a:srgbClr val="8CAF22"/>
          </a:solidFill>
          <a:ln>
            <a:noFill/>
          </a:ln>
          <a:effectLst>
            <a:outerShdw blurRad="40000" dist="23000" dir="5400000" rotWithShape="0">
              <a:srgbClr val="000000">
                <a:alpha val="34509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endParaRPr sz="135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9" name="Google Shape;189;p3" descr="valies-logo-outlineshorizontaal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255936" y="89201"/>
            <a:ext cx="1530548" cy="519435"/>
          </a:xfrm>
          <a:prstGeom prst="rect">
            <a:avLst/>
          </a:prstGeom>
          <a:noFill/>
          <a:ln>
            <a:noFill/>
          </a:ln>
        </p:spPr>
      </p:pic>
      <p:sp>
        <p:nvSpPr>
          <p:cNvPr id="190" name="Google Shape;190;p3"/>
          <p:cNvSpPr txBox="1"/>
          <p:nvPr/>
        </p:nvSpPr>
        <p:spPr>
          <a:xfrm>
            <a:off x="5210344" y="2489099"/>
            <a:ext cx="1165803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nl-NL" sz="2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WAT?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91" name="Google Shape;191;p3"/>
          <p:cNvCxnSpPr/>
          <p:nvPr/>
        </p:nvCxnSpPr>
        <p:spPr>
          <a:xfrm>
            <a:off x="4320638" y="770930"/>
            <a:ext cx="0" cy="3963116"/>
          </a:xfrm>
          <a:prstGeom prst="straightConnector1">
            <a:avLst/>
          </a:prstGeom>
          <a:noFill/>
          <a:ln w="25400" cap="flat" cmpd="sng">
            <a:solidFill>
              <a:srgbClr val="A5A5A5"/>
            </a:solidFill>
            <a:prstDash val="dash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254"/>
              </a:srgbClr>
            </a:outerShdw>
          </a:effectLst>
        </p:spPr>
      </p:cxnSp>
      <p:cxnSp>
        <p:nvCxnSpPr>
          <p:cNvPr id="192" name="Google Shape;192;p3"/>
          <p:cNvCxnSpPr/>
          <p:nvPr/>
        </p:nvCxnSpPr>
        <p:spPr>
          <a:xfrm>
            <a:off x="6724700" y="751370"/>
            <a:ext cx="0" cy="3963116"/>
          </a:xfrm>
          <a:prstGeom prst="straightConnector1">
            <a:avLst/>
          </a:prstGeom>
          <a:noFill/>
          <a:ln w="25400" cap="flat" cmpd="sng">
            <a:solidFill>
              <a:srgbClr val="A5A5A5"/>
            </a:solidFill>
            <a:prstDash val="dash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254"/>
              </a:srgbClr>
            </a:outerShdw>
          </a:effectLst>
        </p:spPr>
      </p:cxnSp>
      <p:sp>
        <p:nvSpPr>
          <p:cNvPr id="193" name="Google Shape;193;p3"/>
          <p:cNvSpPr txBox="1"/>
          <p:nvPr/>
        </p:nvSpPr>
        <p:spPr>
          <a:xfrm>
            <a:off x="4424819" y="675141"/>
            <a:ext cx="2195701" cy="523220"/>
          </a:xfrm>
          <a:prstGeom prst="rect">
            <a:avLst/>
          </a:prstGeom>
          <a:solidFill>
            <a:srgbClr val="109559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nl-NL" sz="14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Observaties</a:t>
            </a:r>
            <a:endParaRPr sz="11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nl-NL"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Wat zie je?</a:t>
            </a:r>
            <a:endParaRPr sz="11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4" name="Google Shape;194;p3"/>
          <p:cNvSpPr/>
          <p:nvPr/>
        </p:nvSpPr>
        <p:spPr>
          <a:xfrm>
            <a:off x="4527617" y="1467074"/>
            <a:ext cx="341662" cy="422685"/>
          </a:xfrm>
          <a:prstGeom prst="rect">
            <a:avLst/>
          </a:prstGeom>
          <a:solidFill>
            <a:srgbClr val="FFC000"/>
          </a:solidFill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509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5" name="Google Shape;195;p3"/>
          <p:cNvSpPr/>
          <p:nvPr/>
        </p:nvSpPr>
        <p:spPr>
          <a:xfrm>
            <a:off x="4869279" y="3700510"/>
            <a:ext cx="364216" cy="207264"/>
          </a:xfrm>
          <a:prstGeom prst="rect">
            <a:avLst/>
          </a:prstGeom>
          <a:solidFill>
            <a:srgbClr val="D90F1C"/>
          </a:solidFill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509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6" name="Google Shape;196;p3"/>
          <p:cNvSpPr/>
          <p:nvPr/>
        </p:nvSpPr>
        <p:spPr>
          <a:xfrm>
            <a:off x="5829746" y="3907774"/>
            <a:ext cx="346314" cy="493538"/>
          </a:xfrm>
          <a:prstGeom prst="rect">
            <a:avLst/>
          </a:prstGeom>
          <a:solidFill>
            <a:srgbClr val="00B050"/>
          </a:solidFill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509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7" name="Google Shape;197;p3"/>
          <p:cNvSpPr/>
          <p:nvPr/>
        </p:nvSpPr>
        <p:spPr>
          <a:xfrm>
            <a:off x="5382968" y="1422889"/>
            <a:ext cx="489879" cy="335525"/>
          </a:xfrm>
          <a:prstGeom prst="rect">
            <a:avLst/>
          </a:prstGeom>
          <a:solidFill>
            <a:srgbClr val="00B050"/>
          </a:solidFill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509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98" name="Google Shape;198;p3" descr="valies-logo-outlineshorizontaal.pn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256179" y="-36828"/>
            <a:ext cx="838280" cy="87774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500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4"/>
          <p:cNvSpPr txBox="1">
            <a:spLocks noGrp="1"/>
          </p:cNvSpPr>
          <p:nvPr>
            <p:ph type="title"/>
          </p:nvPr>
        </p:nvSpPr>
        <p:spPr>
          <a:xfrm>
            <a:off x="615950" y="5659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34275" rIns="68550" bIns="34275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nl-NL" sz="33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Waar heeft het mee te maken? </a:t>
            </a:r>
            <a:r>
              <a:rPr lang="nl-NL" sz="3300" b="1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(10’)</a:t>
            </a:r>
            <a:endParaRPr sz="3300" b="0" i="0" u="none" strike="noStrike" cap="none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5" name="Google Shape;205;p4"/>
          <p:cNvSpPr txBox="1">
            <a:spLocks noGrp="1"/>
          </p:cNvSpPr>
          <p:nvPr>
            <p:ph type="body" idx="1"/>
          </p:nvPr>
        </p:nvSpPr>
        <p:spPr>
          <a:xfrm>
            <a:off x="0" y="1690137"/>
            <a:ext cx="5965267" cy="14910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34275" rIns="68550" bIns="34275" anchor="t" anchorCtr="0">
            <a:noAutofit/>
          </a:bodyPr>
          <a:lstStyle/>
          <a:p>
            <a:pPr marL="971541" marR="0" lvl="3" indent="-28574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20"/>
              <a:buFont typeface="Arial"/>
              <a:buChar char="•"/>
            </a:pPr>
            <a:r>
              <a:rPr lang="nl-NL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Kies elk een artikel.</a:t>
            </a:r>
            <a:endParaRPr sz="2000">
              <a:latin typeface="Calibri"/>
              <a:ea typeface="Calibri"/>
              <a:cs typeface="Calibri"/>
              <a:sym typeface="Calibri"/>
            </a:endParaRPr>
          </a:p>
          <a:p>
            <a:pPr marL="971541" marR="0" lvl="3" indent="-28574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20"/>
              <a:buFont typeface="Arial"/>
              <a:buChar char="•"/>
            </a:pPr>
            <a:r>
              <a:rPr lang="nl-NL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Lees het artikel. </a:t>
            </a:r>
            <a:endParaRPr sz="2000">
              <a:latin typeface="Calibri"/>
              <a:ea typeface="Calibri"/>
              <a:cs typeface="Calibri"/>
              <a:sym typeface="Calibri"/>
            </a:endParaRPr>
          </a:p>
          <a:p>
            <a:pPr marL="971541" marR="0" lvl="3" indent="-28574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20"/>
              <a:buFont typeface="Arial"/>
              <a:buChar char="•"/>
            </a:pPr>
            <a:r>
              <a:rPr lang="nl-NL" sz="2000">
                <a:latin typeface="Calibri"/>
                <a:ea typeface="Calibri"/>
                <a:cs typeface="Calibri"/>
                <a:sym typeface="Calibri"/>
              </a:rPr>
              <a:t>Noteer het centrale probleem op een post-it.</a:t>
            </a:r>
            <a:endParaRPr/>
          </a:p>
          <a:p>
            <a:pPr marL="971541" marR="0" lvl="3" indent="-28574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20"/>
              <a:buFont typeface="Arial"/>
              <a:buChar char="•"/>
            </a:pPr>
            <a:r>
              <a:rPr lang="nl-NL" sz="2000">
                <a:latin typeface="Calibri"/>
                <a:ea typeface="Calibri"/>
                <a:cs typeface="Calibri"/>
                <a:sym typeface="Calibri"/>
              </a:rPr>
              <a:t>Noteer oorzaken en gevolgen op post-its</a:t>
            </a:r>
            <a:endParaRPr/>
          </a:p>
          <a:p>
            <a:pPr marL="971541" marR="0" lvl="3" indent="-28574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20"/>
              <a:buFont typeface="Arial"/>
              <a:buChar char="•"/>
            </a:pPr>
            <a:r>
              <a:rPr lang="nl-NL" sz="2000">
                <a:latin typeface="Calibri"/>
                <a:ea typeface="Calibri"/>
                <a:cs typeface="Calibri"/>
                <a:sym typeface="Calibri"/>
              </a:rPr>
              <a:t>Wissel uit.</a:t>
            </a:r>
            <a:endParaRPr/>
          </a:p>
          <a:p>
            <a:pPr marL="171450" marR="0" lvl="1" indent="-65722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220"/>
              <a:buFont typeface="Arial"/>
              <a:buNone/>
            </a:pPr>
            <a:endParaRPr sz="2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1450" marR="0" lvl="1" indent="-65722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220"/>
              <a:buFont typeface="Arial"/>
              <a:buNone/>
            </a:pPr>
            <a:endParaRPr sz="2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6" name="Google Shape;206;p4"/>
          <p:cNvSpPr/>
          <p:nvPr/>
        </p:nvSpPr>
        <p:spPr>
          <a:xfrm>
            <a:off x="0" y="1"/>
            <a:ext cx="9144000" cy="504283"/>
          </a:xfrm>
          <a:prstGeom prst="rect">
            <a:avLst/>
          </a:prstGeom>
          <a:solidFill>
            <a:srgbClr val="8CAF22"/>
          </a:solidFill>
          <a:ln>
            <a:noFill/>
          </a:ln>
          <a:effectLst>
            <a:outerShdw blurRad="40000" dist="23000" dir="5400000" rotWithShape="0">
              <a:srgbClr val="000000">
                <a:alpha val="34509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endParaRPr sz="135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07" name="Google Shape;207;p4" descr="valies-logo-outlineshorizontaal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55936" y="89201"/>
            <a:ext cx="1530548" cy="51943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8" name="Google Shape;208;p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115616" y="2667950"/>
            <a:ext cx="4119788" cy="2474976"/>
          </a:xfrm>
          <a:prstGeom prst="rect">
            <a:avLst/>
          </a:prstGeom>
          <a:noFill/>
          <a:ln>
            <a:noFill/>
          </a:ln>
        </p:spPr>
      </p:pic>
      <p:sp>
        <p:nvSpPr>
          <p:cNvPr id="209" name="Google Shape;209;p4"/>
          <p:cNvSpPr/>
          <p:nvPr/>
        </p:nvSpPr>
        <p:spPr>
          <a:xfrm>
            <a:off x="231871" y="4657211"/>
            <a:ext cx="4247148" cy="340668"/>
          </a:xfrm>
          <a:prstGeom prst="rect">
            <a:avLst/>
          </a:prstGeom>
          <a:solidFill>
            <a:srgbClr val="8DAF2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nl-NL" sz="16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Doel: </a:t>
            </a:r>
            <a:r>
              <a:rPr lang="nl-NL" sz="1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inzichten m.b.t. het probleem verruimen.  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10" name="Google Shape;210;p4" descr="valies-logo-outlineshorizontaal.pn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256179" y="-36828"/>
            <a:ext cx="838280" cy="87774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500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" name="Google Shape;215;p5"/>
          <p:cNvPicPr preferRelativeResize="0"/>
          <p:nvPr/>
        </p:nvPicPr>
        <p:blipFill rotWithShape="1">
          <a:blip r:embed="rId3">
            <a:alphaModFix/>
          </a:blip>
          <a:srcRect l="17561" r="16795"/>
          <a:stretch/>
        </p:blipFill>
        <p:spPr>
          <a:xfrm>
            <a:off x="1649896" y="1208046"/>
            <a:ext cx="5560551" cy="4569438"/>
          </a:xfrm>
          <a:prstGeom prst="rect">
            <a:avLst/>
          </a:prstGeom>
          <a:noFill/>
          <a:ln>
            <a:noFill/>
          </a:ln>
        </p:spPr>
      </p:pic>
      <p:sp>
        <p:nvSpPr>
          <p:cNvPr id="216" name="Google Shape;216;p5"/>
          <p:cNvSpPr txBox="1">
            <a:spLocks noGrp="1"/>
          </p:cNvSpPr>
          <p:nvPr>
            <p:ph type="title"/>
          </p:nvPr>
        </p:nvSpPr>
        <p:spPr>
          <a:xfrm>
            <a:off x="628650" y="384684"/>
            <a:ext cx="8657018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34275" rIns="68550" bIns="34275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</a:pPr>
            <a:r>
              <a:rPr lang="nl-NL" sz="3600" b="1"/>
              <a:t>Hoe komt dit? Tot wat leidt dit?</a:t>
            </a:r>
            <a:r>
              <a:rPr lang="nl-NL" sz="2800" b="1"/>
              <a:t> </a:t>
            </a:r>
            <a:r>
              <a:rPr lang="nl-NL" sz="3300" b="1" i="0" u="none" strike="noStrike" cap="none">
                <a:solidFill>
                  <a:srgbClr val="7F7F7F"/>
                </a:solidFill>
              </a:rPr>
              <a:t>(5’) </a:t>
            </a:r>
            <a:endParaRPr sz="3300" b="1" i="0" u="none" strike="noStrike" cap="none">
              <a:solidFill>
                <a:srgbClr val="7F7F7F"/>
              </a:solidFill>
            </a:endParaRPr>
          </a:p>
        </p:txBody>
      </p:sp>
      <p:sp>
        <p:nvSpPr>
          <p:cNvPr id="217" name="Google Shape;217;p5"/>
          <p:cNvSpPr/>
          <p:nvPr/>
        </p:nvSpPr>
        <p:spPr>
          <a:xfrm>
            <a:off x="0" y="1"/>
            <a:ext cx="9144000" cy="504283"/>
          </a:xfrm>
          <a:prstGeom prst="rect">
            <a:avLst/>
          </a:prstGeom>
          <a:solidFill>
            <a:srgbClr val="8CAF22"/>
          </a:solidFill>
          <a:ln>
            <a:noFill/>
          </a:ln>
          <a:effectLst>
            <a:outerShdw blurRad="40000" dist="23000" dir="5400000" rotWithShape="0">
              <a:srgbClr val="000000">
                <a:alpha val="34509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endParaRPr sz="135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18" name="Google Shape;218;p5" descr="valies-logo-outlineshorizontaal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255936" y="89201"/>
            <a:ext cx="1530548" cy="519435"/>
          </a:xfrm>
          <a:prstGeom prst="rect">
            <a:avLst/>
          </a:prstGeom>
          <a:noFill/>
          <a:ln>
            <a:noFill/>
          </a:ln>
        </p:spPr>
      </p:pic>
      <p:sp>
        <p:nvSpPr>
          <p:cNvPr id="219" name="Google Shape;219;p5"/>
          <p:cNvSpPr txBox="1"/>
          <p:nvPr/>
        </p:nvSpPr>
        <p:spPr>
          <a:xfrm>
            <a:off x="1933553" y="4531901"/>
            <a:ext cx="1685105" cy="677108"/>
          </a:xfrm>
          <a:prstGeom prst="rect">
            <a:avLst/>
          </a:prstGeom>
          <a:solidFill>
            <a:srgbClr val="FBD4B4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nl-NL"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Oorzaken</a:t>
            </a:r>
            <a:endParaRPr sz="16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nl-NL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Hoe komt dit?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" name="Google Shape;220;p5"/>
          <p:cNvSpPr txBox="1"/>
          <p:nvPr/>
        </p:nvSpPr>
        <p:spPr>
          <a:xfrm>
            <a:off x="5432107" y="4531901"/>
            <a:ext cx="1827108" cy="677108"/>
          </a:xfrm>
          <a:prstGeom prst="rect">
            <a:avLst/>
          </a:prstGeom>
          <a:solidFill>
            <a:srgbClr val="FBD4B4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nl-NL"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Gevolgen</a:t>
            </a:r>
            <a:endParaRPr sz="16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nl-NL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Tot wat leidt dit?</a:t>
            </a:r>
            <a:endParaRPr sz="1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p5"/>
          <p:cNvSpPr/>
          <p:nvPr/>
        </p:nvSpPr>
        <p:spPr>
          <a:xfrm>
            <a:off x="2505593" y="1629261"/>
            <a:ext cx="341662" cy="422685"/>
          </a:xfrm>
          <a:prstGeom prst="rect">
            <a:avLst/>
          </a:prstGeom>
          <a:solidFill>
            <a:srgbClr val="FFC000"/>
          </a:solidFill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509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2" name="Google Shape;222;p5"/>
          <p:cNvSpPr/>
          <p:nvPr/>
        </p:nvSpPr>
        <p:spPr>
          <a:xfrm>
            <a:off x="2460570" y="3891251"/>
            <a:ext cx="364216" cy="207264"/>
          </a:xfrm>
          <a:prstGeom prst="rect">
            <a:avLst/>
          </a:prstGeom>
          <a:solidFill>
            <a:srgbClr val="D90F1C"/>
          </a:solidFill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509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3" name="Google Shape;223;p5"/>
          <p:cNvSpPr/>
          <p:nvPr/>
        </p:nvSpPr>
        <p:spPr>
          <a:xfrm>
            <a:off x="2423222" y="2785412"/>
            <a:ext cx="489879" cy="335525"/>
          </a:xfrm>
          <a:prstGeom prst="rect">
            <a:avLst/>
          </a:prstGeom>
          <a:solidFill>
            <a:srgbClr val="00B050"/>
          </a:solidFill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509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4" name="Google Shape;224;p5"/>
          <p:cNvSpPr/>
          <p:nvPr/>
        </p:nvSpPr>
        <p:spPr>
          <a:xfrm>
            <a:off x="6131292" y="1386951"/>
            <a:ext cx="341662" cy="422685"/>
          </a:xfrm>
          <a:prstGeom prst="rect">
            <a:avLst/>
          </a:prstGeom>
          <a:solidFill>
            <a:srgbClr val="FFC000"/>
          </a:solidFill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509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5" name="Google Shape;225;p5"/>
          <p:cNvSpPr/>
          <p:nvPr/>
        </p:nvSpPr>
        <p:spPr>
          <a:xfrm>
            <a:off x="6006756" y="3728454"/>
            <a:ext cx="364216" cy="207264"/>
          </a:xfrm>
          <a:prstGeom prst="rect">
            <a:avLst/>
          </a:prstGeom>
          <a:solidFill>
            <a:srgbClr val="D90F1C"/>
          </a:solidFill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509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6" name="Google Shape;226;p5"/>
          <p:cNvSpPr/>
          <p:nvPr/>
        </p:nvSpPr>
        <p:spPr>
          <a:xfrm>
            <a:off x="6131292" y="2737915"/>
            <a:ext cx="489879" cy="335525"/>
          </a:xfrm>
          <a:prstGeom prst="rect">
            <a:avLst/>
          </a:prstGeom>
          <a:solidFill>
            <a:srgbClr val="00B050"/>
          </a:solidFill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509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7" name="Google Shape;227;p5"/>
          <p:cNvSpPr/>
          <p:nvPr/>
        </p:nvSpPr>
        <p:spPr>
          <a:xfrm>
            <a:off x="4370218" y="3073440"/>
            <a:ext cx="434681" cy="274780"/>
          </a:xfrm>
          <a:prstGeom prst="rect">
            <a:avLst/>
          </a:prstGeom>
          <a:solidFill>
            <a:srgbClr val="A5A5A5"/>
          </a:solidFill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509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8" name="Google Shape;228;p5"/>
          <p:cNvSpPr/>
          <p:nvPr/>
        </p:nvSpPr>
        <p:spPr>
          <a:xfrm>
            <a:off x="4589673" y="4098515"/>
            <a:ext cx="434681" cy="274780"/>
          </a:xfrm>
          <a:prstGeom prst="rect">
            <a:avLst/>
          </a:prstGeom>
          <a:solidFill>
            <a:srgbClr val="A5A5A5"/>
          </a:solidFill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509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9" name="Google Shape;229;p5"/>
          <p:cNvSpPr/>
          <p:nvPr/>
        </p:nvSpPr>
        <p:spPr>
          <a:xfrm>
            <a:off x="4002086" y="1435932"/>
            <a:ext cx="434681" cy="274780"/>
          </a:xfrm>
          <a:prstGeom prst="rect">
            <a:avLst/>
          </a:prstGeom>
          <a:solidFill>
            <a:srgbClr val="A5A5A5"/>
          </a:solidFill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509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0" name="Google Shape;230;p5"/>
          <p:cNvSpPr/>
          <p:nvPr/>
        </p:nvSpPr>
        <p:spPr>
          <a:xfrm rot="5400000">
            <a:off x="3948541" y="3792120"/>
            <a:ext cx="434681" cy="274780"/>
          </a:xfrm>
          <a:prstGeom prst="rect">
            <a:avLst/>
          </a:prstGeom>
          <a:solidFill>
            <a:srgbClr val="A5A5A5"/>
          </a:solidFill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509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1" name="Google Shape;231;p5"/>
          <p:cNvSpPr txBox="1"/>
          <p:nvPr/>
        </p:nvSpPr>
        <p:spPr>
          <a:xfrm>
            <a:off x="3675792" y="4561523"/>
            <a:ext cx="1685105" cy="677108"/>
          </a:xfrm>
          <a:prstGeom prst="rect">
            <a:avLst/>
          </a:prstGeom>
          <a:solidFill>
            <a:srgbClr val="FBD4B4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nl-NL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Kies 1 centraal probleem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32" name="Google Shape;232;p5" descr="valies-logo-outlineshorizontaal.pn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256179" y="-36828"/>
            <a:ext cx="838280" cy="87774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500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6"/>
          <p:cNvSpPr txBox="1">
            <a:spLocks noGrp="1"/>
          </p:cNvSpPr>
          <p:nvPr>
            <p:ph type="title"/>
          </p:nvPr>
        </p:nvSpPr>
        <p:spPr>
          <a:xfrm>
            <a:off x="628650" y="38468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34275" rIns="68550" bIns="34275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</a:pPr>
            <a:r>
              <a:rPr lang="nl-NL" sz="3200" b="1"/>
              <a:t>Hoe komt dit? Tot wat leidt dit?</a:t>
            </a:r>
            <a:r>
              <a:rPr lang="nl-NL" sz="2400" b="1"/>
              <a:t> </a:t>
            </a:r>
            <a:r>
              <a:rPr lang="nl-NL" sz="3200" b="1">
                <a:solidFill>
                  <a:srgbClr val="7F7F7F"/>
                </a:solidFill>
              </a:rPr>
              <a:t>(5’) </a:t>
            </a:r>
            <a:endParaRPr sz="3300" b="1" i="0" u="none" strike="noStrike" cap="none">
              <a:solidFill>
                <a:srgbClr val="7F7F7F"/>
              </a:solidFill>
            </a:endParaRPr>
          </a:p>
        </p:txBody>
      </p:sp>
      <p:sp>
        <p:nvSpPr>
          <p:cNvPr id="238" name="Google Shape;238;p6"/>
          <p:cNvSpPr/>
          <p:nvPr/>
        </p:nvSpPr>
        <p:spPr>
          <a:xfrm>
            <a:off x="0" y="1"/>
            <a:ext cx="9144000" cy="504283"/>
          </a:xfrm>
          <a:prstGeom prst="rect">
            <a:avLst/>
          </a:prstGeom>
          <a:solidFill>
            <a:srgbClr val="8CAF22"/>
          </a:solidFill>
          <a:ln>
            <a:noFill/>
          </a:ln>
          <a:effectLst>
            <a:outerShdw blurRad="40000" dist="23000" dir="5400000" rotWithShape="0">
              <a:srgbClr val="000000">
                <a:alpha val="34509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endParaRPr sz="135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39" name="Google Shape;239;p6" descr="valies-logo-outlineshorizontaal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55936" y="89201"/>
            <a:ext cx="1530548" cy="51943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0" name="Google Shape;240;p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948434" y="1114914"/>
            <a:ext cx="6816436" cy="3969150"/>
          </a:xfrm>
          <a:prstGeom prst="rect">
            <a:avLst/>
          </a:prstGeom>
          <a:noFill/>
          <a:ln>
            <a:noFill/>
          </a:ln>
        </p:spPr>
      </p:pic>
      <p:sp>
        <p:nvSpPr>
          <p:cNvPr id="241" name="Google Shape;241;p6"/>
          <p:cNvSpPr txBox="1"/>
          <p:nvPr/>
        </p:nvSpPr>
        <p:spPr>
          <a:xfrm>
            <a:off x="1389888" y="1459419"/>
            <a:ext cx="1827930" cy="677108"/>
          </a:xfrm>
          <a:prstGeom prst="rect">
            <a:avLst/>
          </a:prstGeom>
          <a:solidFill>
            <a:srgbClr val="FBD4B4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nl-NL"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Oorzaken</a:t>
            </a:r>
            <a:endParaRPr sz="16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nl-NL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Hoe komt dit?</a:t>
            </a:r>
            <a:endParaRPr sz="2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2" name="Google Shape;242;p6"/>
          <p:cNvSpPr txBox="1"/>
          <p:nvPr/>
        </p:nvSpPr>
        <p:spPr>
          <a:xfrm>
            <a:off x="7278130" y="4375625"/>
            <a:ext cx="1864949" cy="677108"/>
          </a:xfrm>
          <a:prstGeom prst="rect">
            <a:avLst/>
          </a:prstGeom>
          <a:solidFill>
            <a:srgbClr val="FBD4B4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nl-NL"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Gevolgen</a:t>
            </a:r>
            <a:endParaRPr sz="16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nl-NL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Tot wat leidt dit?</a:t>
            </a:r>
            <a:endParaRPr sz="1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3" name="Google Shape;243;p6"/>
          <p:cNvSpPr/>
          <p:nvPr/>
        </p:nvSpPr>
        <p:spPr>
          <a:xfrm>
            <a:off x="3661831" y="3516933"/>
            <a:ext cx="434681" cy="274780"/>
          </a:xfrm>
          <a:prstGeom prst="rect">
            <a:avLst/>
          </a:prstGeom>
          <a:solidFill>
            <a:srgbClr val="A5A5A5"/>
          </a:solidFill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509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4" name="Google Shape;244;p6"/>
          <p:cNvSpPr/>
          <p:nvPr/>
        </p:nvSpPr>
        <p:spPr>
          <a:xfrm>
            <a:off x="2397436" y="2657110"/>
            <a:ext cx="197273" cy="349533"/>
          </a:xfrm>
          <a:prstGeom prst="rect">
            <a:avLst/>
          </a:prstGeom>
          <a:solidFill>
            <a:srgbClr val="FFC000"/>
          </a:solidFill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509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5" name="Google Shape;245;p6"/>
          <p:cNvSpPr/>
          <p:nvPr/>
        </p:nvSpPr>
        <p:spPr>
          <a:xfrm>
            <a:off x="2230493" y="4754880"/>
            <a:ext cx="364216" cy="276334"/>
          </a:xfrm>
          <a:prstGeom prst="rect">
            <a:avLst/>
          </a:prstGeom>
          <a:solidFill>
            <a:srgbClr val="D90F1C"/>
          </a:solidFill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509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6" name="Google Shape;246;p6"/>
          <p:cNvSpPr/>
          <p:nvPr/>
        </p:nvSpPr>
        <p:spPr>
          <a:xfrm>
            <a:off x="2388217" y="3691643"/>
            <a:ext cx="350881" cy="357441"/>
          </a:xfrm>
          <a:prstGeom prst="rect">
            <a:avLst/>
          </a:prstGeom>
          <a:solidFill>
            <a:srgbClr val="00B050"/>
          </a:solidFill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509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7" name="Google Shape;247;p6"/>
          <p:cNvSpPr/>
          <p:nvPr/>
        </p:nvSpPr>
        <p:spPr>
          <a:xfrm>
            <a:off x="8048250" y="1459419"/>
            <a:ext cx="197273" cy="349533"/>
          </a:xfrm>
          <a:prstGeom prst="rect">
            <a:avLst/>
          </a:prstGeom>
          <a:solidFill>
            <a:srgbClr val="FFC000"/>
          </a:solidFill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509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8" name="Google Shape;248;p6"/>
          <p:cNvSpPr/>
          <p:nvPr/>
        </p:nvSpPr>
        <p:spPr>
          <a:xfrm>
            <a:off x="7881307" y="3557189"/>
            <a:ext cx="364216" cy="276334"/>
          </a:xfrm>
          <a:prstGeom prst="rect">
            <a:avLst/>
          </a:prstGeom>
          <a:solidFill>
            <a:srgbClr val="D90F1C"/>
          </a:solidFill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509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9" name="Google Shape;249;p6"/>
          <p:cNvSpPr/>
          <p:nvPr/>
        </p:nvSpPr>
        <p:spPr>
          <a:xfrm>
            <a:off x="8039031" y="2493952"/>
            <a:ext cx="350881" cy="357441"/>
          </a:xfrm>
          <a:prstGeom prst="rect">
            <a:avLst/>
          </a:prstGeom>
          <a:solidFill>
            <a:srgbClr val="00B050"/>
          </a:solidFill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509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0" name="Google Shape;250;p6"/>
          <p:cNvSpPr/>
          <p:nvPr/>
        </p:nvSpPr>
        <p:spPr>
          <a:xfrm>
            <a:off x="5349747" y="2959537"/>
            <a:ext cx="434681" cy="274780"/>
          </a:xfrm>
          <a:prstGeom prst="rect">
            <a:avLst/>
          </a:prstGeom>
          <a:solidFill>
            <a:srgbClr val="D8D8D8"/>
          </a:solidFill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509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1" name="Google Shape;251;p6"/>
          <p:cNvSpPr/>
          <p:nvPr/>
        </p:nvSpPr>
        <p:spPr>
          <a:xfrm>
            <a:off x="5569202" y="3984612"/>
            <a:ext cx="434681" cy="274780"/>
          </a:xfrm>
          <a:prstGeom prst="rect">
            <a:avLst/>
          </a:prstGeom>
          <a:solidFill>
            <a:srgbClr val="D8D8D8"/>
          </a:solidFill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509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2" name="Google Shape;252;p6"/>
          <p:cNvSpPr/>
          <p:nvPr/>
        </p:nvSpPr>
        <p:spPr>
          <a:xfrm>
            <a:off x="4981615" y="1322029"/>
            <a:ext cx="434681" cy="274780"/>
          </a:xfrm>
          <a:prstGeom prst="rect">
            <a:avLst/>
          </a:prstGeom>
          <a:solidFill>
            <a:srgbClr val="D8D8D8"/>
          </a:solidFill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509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3" name="Google Shape;253;p6"/>
          <p:cNvSpPr/>
          <p:nvPr/>
        </p:nvSpPr>
        <p:spPr>
          <a:xfrm rot="5400000">
            <a:off x="4928070" y="3678217"/>
            <a:ext cx="434681" cy="274780"/>
          </a:xfrm>
          <a:prstGeom prst="rect">
            <a:avLst/>
          </a:prstGeom>
          <a:solidFill>
            <a:srgbClr val="D8D8D8"/>
          </a:solidFill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509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4" name="Google Shape;254;p6"/>
          <p:cNvSpPr/>
          <p:nvPr/>
        </p:nvSpPr>
        <p:spPr>
          <a:xfrm>
            <a:off x="3677883" y="2576613"/>
            <a:ext cx="434681" cy="274780"/>
          </a:xfrm>
          <a:prstGeom prst="rect">
            <a:avLst/>
          </a:prstGeom>
          <a:solidFill>
            <a:srgbClr val="A5A5A5"/>
          </a:solidFill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509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5" name="Google Shape;255;p6"/>
          <p:cNvSpPr/>
          <p:nvPr/>
        </p:nvSpPr>
        <p:spPr>
          <a:xfrm>
            <a:off x="3807147" y="1488759"/>
            <a:ext cx="434681" cy="274780"/>
          </a:xfrm>
          <a:prstGeom prst="rect">
            <a:avLst/>
          </a:prstGeom>
          <a:solidFill>
            <a:srgbClr val="A5A5A5"/>
          </a:solidFill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509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6" name="Google Shape;256;p6"/>
          <p:cNvSpPr/>
          <p:nvPr/>
        </p:nvSpPr>
        <p:spPr>
          <a:xfrm>
            <a:off x="6602585" y="3460876"/>
            <a:ext cx="434681" cy="274780"/>
          </a:xfrm>
          <a:prstGeom prst="rect">
            <a:avLst/>
          </a:prstGeom>
          <a:solidFill>
            <a:srgbClr val="A5A5A5"/>
          </a:solidFill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509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7" name="Google Shape;257;p6"/>
          <p:cNvSpPr/>
          <p:nvPr/>
        </p:nvSpPr>
        <p:spPr>
          <a:xfrm>
            <a:off x="6742452" y="2507763"/>
            <a:ext cx="434681" cy="274780"/>
          </a:xfrm>
          <a:prstGeom prst="rect">
            <a:avLst/>
          </a:prstGeom>
          <a:solidFill>
            <a:srgbClr val="A5A5A5"/>
          </a:solidFill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509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8" name="Google Shape;258;p6"/>
          <p:cNvSpPr/>
          <p:nvPr/>
        </p:nvSpPr>
        <p:spPr>
          <a:xfrm>
            <a:off x="6742452" y="1311392"/>
            <a:ext cx="434681" cy="274780"/>
          </a:xfrm>
          <a:prstGeom prst="rect">
            <a:avLst/>
          </a:prstGeom>
          <a:solidFill>
            <a:srgbClr val="A5A5A5"/>
          </a:solidFill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509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9" name="Google Shape;259;p6"/>
          <p:cNvSpPr/>
          <p:nvPr/>
        </p:nvSpPr>
        <p:spPr>
          <a:xfrm>
            <a:off x="100706" y="3833523"/>
            <a:ext cx="1847728" cy="1197691"/>
          </a:xfrm>
          <a:prstGeom prst="rect">
            <a:avLst/>
          </a:prstGeom>
          <a:solidFill>
            <a:srgbClr val="8DAF2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nl-NL" sz="16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Doel: 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nl-NL" sz="1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Relaties leggen tussen oorzaken en gevolgen.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1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60" name="Google Shape;260;p6" descr="valies-logo-outlineshorizontaal.pn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256179" y="-36828"/>
            <a:ext cx="838280" cy="87774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500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" name="Google Shape;266;p7" descr="page1image1834752"/>
          <p:cNvPicPr preferRelativeResize="0"/>
          <p:nvPr/>
        </p:nvPicPr>
        <p:blipFill rotWithShape="1">
          <a:blip r:embed="rId3">
            <a:alphaModFix/>
          </a:blip>
          <a:srcRect l="3205"/>
          <a:stretch/>
        </p:blipFill>
        <p:spPr>
          <a:xfrm>
            <a:off x="5005953" y="2560318"/>
            <a:ext cx="2372303" cy="1734316"/>
          </a:xfrm>
          <a:prstGeom prst="rect">
            <a:avLst/>
          </a:prstGeom>
          <a:noFill/>
          <a:ln>
            <a:noFill/>
          </a:ln>
        </p:spPr>
      </p:pic>
      <p:sp>
        <p:nvSpPr>
          <p:cNvPr id="267" name="Google Shape;267;p7"/>
          <p:cNvSpPr/>
          <p:nvPr/>
        </p:nvSpPr>
        <p:spPr>
          <a:xfrm>
            <a:off x="1575973" y="765086"/>
            <a:ext cx="5802283" cy="1312613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1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nl-NL" sz="24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TERUGBLIK - REFLECTIE</a:t>
            </a:r>
            <a:br>
              <a:rPr lang="nl-NL" sz="24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nl-NL" sz="2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Wat hebben we gedaan &amp; waarom?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68" name="Google Shape;268;p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52546" y="2560318"/>
            <a:ext cx="1655534" cy="168642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7"/>
          <p:cNvSpPr/>
          <p:nvPr/>
        </p:nvSpPr>
        <p:spPr>
          <a:xfrm>
            <a:off x="1575973" y="765086"/>
            <a:ext cx="5802283" cy="1312613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1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nl-NL" sz="24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TERUGBLIK - REFLECTIE</a:t>
            </a:r>
            <a:br>
              <a:rPr lang="nl-NL" sz="24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nl-NL" sz="2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Wat hebben we gedaan &amp; waarom?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Tekstvak 1"/>
          <p:cNvSpPr txBox="1"/>
          <p:nvPr/>
        </p:nvSpPr>
        <p:spPr>
          <a:xfrm>
            <a:off x="1575972" y="2307102"/>
            <a:ext cx="580228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nl-NL" sz="1800" dirty="0" smtClean="0">
                <a:latin typeface="Calibri" charset="0"/>
                <a:ea typeface="Calibri" charset="0"/>
                <a:cs typeface="Calibri" charset="0"/>
              </a:rPr>
              <a:t>Voorkennis activeren</a:t>
            </a:r>
          </a:p>
          <a:p>
            <a:pPr marL="285750" indent="-285750">
              <a:buFontTx/>
              <a:buChar char="-"/>
            </a:pPr>
            <a:r>
              <a:rPr lang="nl-NL" sz="1800" dirty="0" smtClean="0">
                <a:latin typeface="Calibri" charset="0"/>
                <a:ea typeface="Calibri" charset="0"/>
                <a:cs typeface="Calibri" charset="0"/>
              </a:rPr>
              <a:t>Nieuwe kennis – inzichten verruimen</a:t>
            </a:r>
          </a:p>
          <a:p>
            <a:pPr marL="285750" indent="-285750">
              <a:buFontTx/>
              <a:buChar char="-"/>
            </a:pPr>
            <a:r>
              <a:rPr lang="nl-NL" sz="1800" dirty="0" smtClean="0">
                <a:latin typeface="Calibri" charset="0"/>
                <a:ea typeface="Calibri" charset="0"/>
                <a:cs typeface="Calibri" charset="0"/>
              </a:rPr>
              <a:t>Verbanden: oorzaken-gevolgen: SYSTEEMDENKEN</a:t>
            </a:r>
          </a:p>
          <a:p>
            <a:pPr marL="285750" indent="-285750">
              <a:buFontTx/>
              <a:buChar char="-"/>
            </a:pPr>
            <a:r>
              <a:rPr lang="nl-NL" sz="1800" dirty="0" smtClean="0">
                <a:latin typeface="Calibri" charset="0"/>
                <a:ea typeface="Calibri" charset="0"/>
                <a:cs typeface="Calibri" charset="0"/>
              </a:rPr>
              <a:t>Visualiseren van een systeem</a:t>
            </a:r>
          </a:p>
          <a:p>
            <a:pPr marL="285750" indent="-285750">
              <a:buFontTx/>
              <a:buChar char="-"/>
            </a:pPr>
            <a:r>
              <a:rPr lang="nl-NL" sz="1800" u="sng" dirty="0">
                <a:latin typeface="Calibri" charset="0"/>
                <a:ea typeface="Calibri" charset="0"/>
                <a:cs typeface="Calibri" charset="0"/>
              </a:rPr>
              <a:t>Zelf</a:t>
            </a:r>
            <a:r>
              <a:rPr lang="nl-NL" sz="1800" dirty="0">
                <a:latin typeface="Calibri" charset="0"/>
                <a:ea typeface="Calibri" charset="0"/>
                <a:cs typeface="Calibri" charset="0"/>
              </a:rPr>
              <a:t> een centraal probleem </a:t>
            </a:r>
            <a:r>
              <a:rPr lang="nl-NL" sz="1800" dirty="0" smtClean="0">
                <a:latin typeface="Calibri" charset="0"/>
                <a:ea typeface="Calibri" charset="0"/>
                <a:cs typeface="Calibri" charset="0"/>
              </a:rPr>
              <a:t>kiezen</a:t>
            </a:r>
          </a:p>
          <a:p>
            <a:pPr marL="285750" indent="-285750">
              <a:buFontTx/>
              <a:buChar char="-"/>
            </a:pPr>
            <a:r>
              <a:rPr lang="nl-NL" sz="1800" dirty="0" smtClean="0">
                <a:latin typeface="Calibri" charset="0"/>
                <a:ea typeface="Calibri" charset="0"/>
                <a:cs typeface="Calibri" charset="0"/>
              </a:rPr>
              <a:t>Probleem afbakenen</a:t>
            </a:r>
          </a:p>
          <a:p>
            <a:pPr marL="285750" indent="-285750">
              <a:buFontTx/>
              <a:buChar char="-"/>
            </a:pPr>
            <a:r>
              <a:rPr lang="nl-NL" sz="1800" dirty="0" smtClean="0">
                <a:latin typeface="Calibri" charset="0"/>
                <a:ea typeface="Calibri" charset="0"/>
                <a:cs typeface="Calibri" charset="0"/>
              </a:rPr>
              <a:t>Kritisch denken (doordenken, in vraag stellen)</a:t>
            </a:r>
          </a:p>
          <a:p>
            <a:pPr marL="285750" indent="-285750">
              <a:buFontTx/>
              <a:buChar char="-"/>
            </a:pPr>
            <a:r>
              <a:rPr lang="nl-NL" sz="1800" dirty="0" smtClean="0">
                <a:latin typeface="Calibri" charset="0"/>
                <a:ea typeface="Calibri" charset="0"/>
                <a:cs typeface="Calibri" charset="0"/>
              </a:rPr>
              <a:t>Ervaringen uitwisselen</a:t>
            </a:r>
          </a:p>
          <a:p>
            <a:pPr marL="285750" indent="-285750">
              <a:buFontTx/>
              <a:buChar char="-"/>
            </a:pPr>
            <a:endParaRPr lang="nl-NL" sz="1800" dirty="0"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2995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0F7F93AF5FBBC4B9EF0B6691E2C0331" ma:contentTypeVersion="10" ma:contentTypeDescription="Een nieuw document maken." ma:contentTypeScope="" ma:versionID="7ace20c5c3fcd28871b24ea513eddac9">
  <xsd:schema xmlns:xsd="http://www.w3.org/2001/XMLSchema" xmlns:xs="http://www.w3.org/2001/XMLSchema" xmlns:p="http://schemas.microsoft.com/office/2006/metadata/properties" xmlns:ns2="bcbb2aa8-fecf-477f-8e57-117a595c5c35" targetNamespace="http://schemas.microsoft.com/office/2006/metadata/properties" ma:root="true" ma:fieldsID="76015ef609e49775237c4fea43962880" ns2:_="">
    <xsd:import namespace="bcbb2aa8-fecf-477f-8e57-117a595c5c3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bb2aa8-fecf-477f-8e57-117a595c5c3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7" nillable="true" ma:displayName="Length (seconds)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E3980CD-6C56-4B93-B179-C312669ABF9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cbb2aa8-fecf-477f-8e57-117a595c5c3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F929694-1197-4A13-8028-52EA7C90A9CC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2F3D807A-5406-40B3-B6A0-001729D8C05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3742</TotalTime>
  <Words>2659</Words>
  <Application>Microsoft Macintosh PowerPoint</Application>
  <PresentationFormat>Diavoorstelling (16:9)</PresentationFormat>
  <Paragraphs>343</Paragraphs>
  <Slides>29</Slides>
  <Notes>29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2</vt:i4>
      </vt:variant>
      <vt:variant>
        <vt:lpstr>Diatitels</vt:lpstr>
      </vt:variant>
      <vt:variant>
        <vt:i4>29</vt:i4>
      </vt:variant>
    </vt:vector>
  </HeadingPairs>
  <TitlesOfParts>
    <vt:vector size="34" baseType="lpstr">
      <vt:lpstr>Arial</vt:lpstr>
      <vt:lpstr>Calibri</vt:lpstr>
      <vt:lpstr>Montserrat</vt:lpstr>
      <vt:lpstr>1_Office Theme</vt:lpstr>
      <vt:lpstr>Office Theme</vt:lpstr>
      <vt:lpstr>PowerPoint-presentatie</vt:lpstr>
      <vt:lpstr>PowerPoint-presentatie</vt:lpstr>
      <vt:lpstr>PowerPoint-presentatie</vt:lpstr>
      <vt:lpstr>Wat zie je? (5’)</vt:lpstr>
      <vt:lpstr>Waar heeft het mee te maken? (10’)</vt:lpstr>
      <vt:lpstr>Hoe komt dit? Tot wat leidt dit? (5’) </vt:lpstr>
      <vt:lpstr>Hoe komt dit? Tot wat leidt dit? (5’) </vt:lpstr>
      <vt:lpstr>PowerPoint-presentatie</vt:lpstr>
      <vt:lpstr>PowerPoint-presentatie</vt:lpstr>
      <vt:lpstr>Wie is er allemaal bij betrokken? (10’)</vt:lpstr>
      <vt:lpstr>Duurzaamheidspijlers: tijd en ruimte</vt:lpstr>
      <vt:lpstr>  </vt:lpstr>
      <vt:lpstr>PowerPoint-presentatie</vt:lpstr>
      <vt:lpstr>Wat is onze plek in het systeem?   (5’)</vt:lpstr>
      <vt:lpstr>PowerPoint-presentatie</vt:lpstr>
      <vt:lpstr>PowerPoint-presentatie</vt:lpstr>
      <vt:lpstr>Diverse mensen, diverse meningen? (10’)</vt:lpstr>
      <vt:lpstr>Reflectie op het verloop van de dialoog (10’)</vt:lpstr>
      <vt:lpstr>PowerPoint-presentatie</vt:lpstr>
      <vt:lpstr>PowerPoint-presentatie</vt:lpstr>
      <vt:lpstr>Waar droom je van? (5’)</vt:lpstr>
      <vt:lpstr>Wat is er nodig om deze droom te bereiken? (10’) </vt:lpstr>
      <vt:lpstr>Wat wil je nu doen? (10’) 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15.0031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cp:lastModifiedBy>Microsoft Office-gebruiker</cp:lastModifiedBy>
  <cp:revision>34</cp:revision>
  <dcterms:modified xsi:type="dcterms:W3CDTF">2021-11-17T10:29:22Z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0x010100D0F7F93AF5FBBC4B9EF0B6691E2C0331</vt:lpwstr>
  </property>
</Properties>
</file>